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media/image3.png" ContentType="image/png"/>
  <Override PartName="/ppt/media/image1.jpeg" ContentType="image/jpeg"/>
  <Override PartName="/ppt/media/image2.gif" ContentType="image/gif"/>
  <Override PartName="/ppt/media/image4.png" ContentType="image/png"/>
  <Override PartName="/ppt/media/image5.png" ContentType="image/png"/>
  <Override PartName="/ppt/media/image8.jpeg" ContentType="image/jpeg"/>
  <Override PartName="/ppt/media/image6.png" ContentType="image/png"/>
  <Override PartName="/ppt/media/image9.png" ContentType="image/png"/>
  <Override PartName="/ppt/media/image7.jpeg" ContentType="image/jpe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9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9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9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1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2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2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2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4" hidden="1"/>
          <p:cNvSpPr/>
          <p:nvPr/>
        </p:nvSpPr>
        <p:spPr>
          <a:xfrm>
            <a:off x="8839080" y="0"/>
            <a:ext cx="303120" cy="68562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CustomShape 6" hidden="1"/>
          <p:cNvSpPr/>
          <p:nvPr/>
        </p:nvSpPr>
        <p:spPr>
          <a:xfrm>
            <a:off x="8156520" y="5715000"/>
            <a:ext cx="546840" cy="546840"/>
          </a:xfrm>
          <a:prstGeom prst="ellipse">
            <a:avLst/>
          </a:prstGeom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" name="CustomShape 7"/>
          <p:cNvSpPr/>
          <p:nvPr/>
        </p:nvSpPr>
        <p:spPr>
          <a:xfrm>
            <a:off x="380880" y="0"/>
            <a:ext cx="607680" cy="68562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" name="CustomShape 8"/>
          <p:cNvSpPr/>
          <p:nvPr/>
        </p:nvSpPr>
        <p:spPr>
          <a:xfrm>
            <a:off x="276480" y="0"/>
            <a:ext cx="102960" cy="68562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" name="CustomShape 9"/>
          <p:cNvSpPr/>
          <p:nvPr/>
        </p:nvSpPr>
        <p:spPr>
          <a:xfrm>
            <a:off x="990720" y="0"/>
            <a:ext cx="180000" cy="68562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CustomShape 10"/>
          <p:cNvSpPr/>
          <p:nvPr/>
        </p:nvSpPr>
        <p:spPr>
          <a:xfrm>
            <a:off x="1141200" y="0"/>
            <a:ext cx="228600" cy="68562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" name="Line 11"/>
          <p:cNvSpPr/>
          <p:nvPr/>
        </p:nvSpPr>
        <p:spPr>
          <a:xfrm>
            <a:off x="10620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  <a:alpha val="7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Line 12"/>
          <p:cNvSpPr/>
          <p:nvPr/>
        </p:nvSpPr>
        <p:spPr>
          <a:xfrm>
            <a:off x="914400" y="0"/>
            <a:ext cx="0" cy="6858000"/>
          </a:xfrm>
          <a:prstGeom prst="line">
            <a:avLst/>
          </a:prstGeom>
          <a:ln w="57240">
            <a:solidFill>
              <a:schemeClr val="accent1">
                <a:tint val="20000"/>
                <a:alpha val="8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" name="Line 13"/>
          <p:cNvSpPr/>
          <p:nvPr/>
        </p:nvSpPr>
        <p:spPr>
          <a:xfrm>
            <a:off x="85392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" name="Line 14"/>
          <p:cNvSpPr/>
          <p:nvPr/>
        </p:nvSpPr>
        <p:spPr>
          <a:xfrm>
            <a:off x="1726560" y="0"/>
            <a:ext cx="0" cy="6858000"/>
          </a:xfrm>
          <a:prstGeom prst="line">
            <a:avLst/>
          </a:prstGeom>
          <a:ln w="28440">
            <a:solidFill>
              <a:schemeClr val="accent1">
                <a:tint val="60000"/>
                <a:alpha val="82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" name="Line 15"/>
          <p:cNvSpPr/>
          <p:nvPr/>
        </p:nvSpPr>
        <p:spPr>
          <a:xfrm>
            <a:off x="1066680" y="0"/>
            <a:ext cx="0" cy="6858000"/>
          </a:xfrm>
          <a:prstGeom prst="line">
            <a:avLst/>
          </a:prstGeom>
          <a:ln w="936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" name="Line 16"/>
          <p:cNvSpPr/>
          <p:nvPr/>
        </p:nvSpPr>
        <p:spPr>
          <a:xfrm>
            <a:off x="91137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" name="CustomShape 17"/>
          <p:cNvSpPr/>
          <p:nvPr/>
        </p:nvSpPr>
        <p:spPr>
          <a:xfrm>
            <a:off x="1219320" y="0"/>
            <a:ext cx="74520" cy="68562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" name="CustomShape 18"/>
          <p:cNvSpPr/>
          <p:nvPr/>
        </p:nvSpPr>
        <p:spPr>
          <a:xfrm>
            <a:off x="609480" y="3429000"/>
            <a:ext cx="1293480" cy="129348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" name="CustomShape 19"/>
          <p:cNvSpPr/>
          <p:nvPr/>
        </p:nvSpPr>
        <p:spPr>
          <a:xfrm>
            <a:off x="1309680" y="4866840"/>
            <a:ext cx="639720" cy="639720"/>
          </a:xfrm>
          <a:prstGeom prst="ellipse">
            <a:avLst/>
          </a:prstGeom>
          <a:ln w="2844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" name="CustomShape 20"/>
          <p:cNvSpPr/>
          <p:nvPr/>
        </p:nvSpPr>
        <p:spPr>
          <a:xfrm>
            <a:off x="1091160" y="5500800"/>
            <a:ext cx="135360" cy="135360"/>
          </a:xfrm>
          <a:prstGeom prst="ellipse">
            <a:avLst/>
          </a:prstGeom>
          <a:ln w="1260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0" name="CustomShape 21"/>
          <p:cNvSpPr/>
          <p:nvPr/>
        </p:nvSpPr>
        <p:spPr>
          <a:xfrm>
            <a:off x="1664280" y="5788080"/>
            <a:ext cx="272520" cy="272520"/>
          </a:xfrm>
          <a:prstGeom prst="ellipse">
            <a:avLst/>
          </a:prstGeom>
          <a:ln w="1260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" name="CustomShape 22"/>
          <p:cNvSpPr/>
          <p:nvPr/>
        </p:nvSpPr>
        <p:spPr>
          <a:xfrm>
            <a:off x="1905120" y="4495680"/>
            <a:ext cx="363960" cy="363960"/>
          </a:xfrm>
          <a:prstGeom prst="ellipse">
            <a:avLst/>
          </a:prstGeom>
          <a:ln w="2844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" name="PlaceHolder 2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CustomShape 4"/>
          <p:cNvSpPr/>
          <p:nvPr/>
        </p:nvSpPr>
        <p:spPr>
          <a:xfrm>
            <a:off x="8839080" y="0"/>
            <a:ext cx="303120" cy="68562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4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CustomShape 6"/>
          <p:cNvSpPr/>
          <p:nvPr/>
        </p:nvSpPr>
        <p:spPr>
          <a:xfrm>
            <a:off x="8156520" y="5715000"/>
            <a:ext cx="546840" cy="546840"/>
          </a:xfrm>
          <a:prstGeom prst="ellipse">
            <a:avLst/>
          </a:prstGeom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6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67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CustomShape 4"/>
          <p:cNvSpPr/>
          <p:nvPr/>
        </p:nvSpPr>
        <p:spPr>
          <a:xfrm>
            <a:off x="8839080" y="0"/>
            <a:ext cx="303120" cy="68562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8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CustomShape 6"/>
          <p:cNvSpPr/>
          <p:nvPr/>
        </p:nvSpPr>
        <p:spPr>
          <a:xfrm>
            <a:off x="8156520" y="5715000"/>
            <a:ext cx="546840" cy="546840"/>
          </a:xfrm>
          <a:prstGeom prst="ellipse">
            <a:avLst/>
          </a:prstGeom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0" name="PlaceHolder 7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52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pl-PL" sz="1800" spc="-1" strike="noStrike">
                <a:latin typeface="Arial"/>
              </a:rPr>
              <a:t>Kliknij, aby edytować format tekstu tytułu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11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39765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Kliknij, aby edytować format tekstu konspektu</a:t>
            </a:r>
            <a:endParaRPr b="0" lang="pl-PL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Drugi poziom konspektu</a:t>
            </a:r>
            <a:endParaRPr b="0" lang="pl-PL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Trzeci poziom konspektu</a:t>
            </a:r>
            <a:endParaRPr b="0" lang="pl-PL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Czwarty poziom konspektu</a:t>
            </a:r>
            <a:endParaRPr b="0" lang="pl-PL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Piąty poziom konspektu</a:t>
            </a:r>
            <a:endParaRPr b="0" lang="pl-PL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Szósty poziom konspektu</a:t>
            </a:r>
            <a:endParaRPr b="0" lang="pl-PL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Siódmy poziom konspektu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12" name="PlaceHolder 9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39765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Kliknij, aby edytować format tekstu konspektu</a:t>
            </a:r>
            <a:endParaRPr b="0" lang="pl-PL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Drugi poziom konspektu</a:t>
            </a:r>
            <a:endParaRPr b="0" lang="pl-PL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Trzeci poziom konspektu</a:t>
            </a:r>
            <a:endParaRPr b="0" lang="pl-PL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Czwarty poziom konspektu</a:t>
            </a:r>
            <a:endParaRPr b="0" lang="pl-PL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Piąty poziom konspektu</a:t>
            </a:r>
            <a:endParaRPr b="0" lang="pl-PL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Szósty poziom konspektu</a:t>
            </a:r>
            <a:endParaRPr b="0" lang="pl-PL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Siódmy poziom konspektu</a:t>
            </a:r>
            <a:endParaRPr b="0" lang="pl-PL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4"/>
          <p:cNvSpPr/>
          <p:nvPr/>
        </p:nvSpPr>
        <p:spPr>
          <a:xfrm>
            <a:off x="8839080" y="0"/>
            <a:ext cx="303120" cy="68562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3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6"/>
          <p:cNvSpPr/>
          <p:nvPr/>
        </p:nvSpPr>
        <p:spPr>
          <a:xfrm>
            <a:off x="8156520" y="5715000"/>
            <a:ext cx="546840" cy="546840"/>
          </a:xfrm>
          <a:prstGeom prst="ellipse">
            <a:avLst/>
          </a:prstGeom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5" name="PlaceHolder 7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52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pl-PL" sz="1800" spc="-1" strike="noStrike">
                <a:latin typeface="Arial"/>
              </a:rPr>
              <a:t>Kliknij, aby edytować format tekstu tytułu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56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39765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Kliknij, aby edytować format tekstu konspektu</a:t>
            </a:r>
            <a:endParaRPr b="0" lang="pl-PL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Drugi poziom konspektu</a:t>
            </a:r>
            <a:endParaRPr b="0" lang="pl-PL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Trzeci poziom konspektu</a:t>
            </a:r>
            <a:endParaRPr b="0" lang="pl-PL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Czwarty poziom konspektu</a:t>
            </a:r>
            <a:endParaRPr b="0" lang="pl-PL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Piąty poziom konspektu</a:t>
            </a:r>
            <a:endParaRPr b="0" lang="pl-PL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Szósty poziom konspektu</a:t>
            </a:r>
            <a:endParaRPr b="0" lang="pl-PL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Siódmy poziom konspektu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57" name="PlaceHolder 9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39765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Kliknij, aby edytować format tekstu konspektu</a:t>
            </a:r>
            <a:endParaRPr b="0" lang="pl-PL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Drugi poziom konspektu</a:t>
            </a:r>
            <a:endParaRPr b="0" lang="pl-PL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Trzeci poziom konspektu</a:t>
            </a:r>
            <a:endParaRPr b="0" lang="pl-PL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Czwarty poziom konspektu</a:t>
            </a:r>
            <a:endParaRPr b="0" lang="pl-PL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Piąty poziom konspektu</a:t>
            </a:r>
            <a:endParaRPr b="0" lang="pl-PL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Szósty poziom konspektu</a:t>
            </a:r>
            <a:endParaRPr b="0" lang="pl-PL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Siódmy poziom konspektu</a:t>
            </a:r>
            <a:endParaRPr b="0" lang="pl-PL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4"/>
          <p:cNvSpPr/>
          <p:nvPr/>
        </p:nvSpPr>
        <p:spPr>
          <a:xfrm>
            <a:off x="8839080" y="0"/>
            <a:ext cx="303120" cy="68562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8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6"/>
          <p:cNvSpPr/>
          <p:nvPr/>
        </p:nvSpPr>
        <p:spPr>
          <a:xfrm>
            <a:off x="8156520" y="5715000"/>
            <a:ext cx="546840" cy="546840"/>
          </a:xfrm>
          <a:prstGeom prst="ellipse">
            <a:avLst/>
          </a:prstGeom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00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201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4"/>
          <p:cNvSpPr/>
          <p:nvPr/>
        </p:nvSpPr>
        <p:spPr>
          <a:xfrm>
            <a:off x="8839080" y="0"/>
            <a:ext cx="303120" cy="68562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2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6"/>
          <p:cNvSpPr/>
          <p:nvPr/>
        </p:nvSpPr>
        <p:spPr>
          <a:xfrm>
            <a:off x="8156520" y="5715000"/>
            <a:ext cx="546840" cy="546840"/>
          </a:xfrm>
          <a:prstGeom prst="ellipse">
            <a:avLst/>
          </a:prstGeom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4" name="PlaceHolder 7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52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pl-PL" sz="1800" spc="-1" strike="noStrike">
                <a:latin typeface="Arial"/>
              </a:rPr>
              <a:t>Kliknij, aby edytować format tekstu tytułu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45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4"/>
          <p:cNvSpPr/>
          <p:nvPr/>
        </p:nvSpPr>
        <p:spPr>
          <a:xfrm>
            <a:off x="8839080" y="0"/>
            <a:ext cx="303120" cy="68562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86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ustomShape 6"/>
          <p:cNvSpPr/>
          <p:nvPr/>
        </p:nvSpPr>
        <p:spPr>
          <a:xfrm>
            <a:off x="8156520" y="5715000"/>
            <a:ext cx="546840" cy="546840"/>
          </a:xfrm>
          <a:prstGeom prst="ellipse">
            <a:avLst/>
          </a:prstGeom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88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289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4"/>
          <p:cNvSpPr/>
          <p:nvPr/>
        </p:nvSpPr>
        <p:spPr>
          <a:xfrm>
            <a:off x="8839080" y="0"/>
            <a:ext cx="303120" cy="68562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30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6"/>
          <p:cNvSpPr/>
          <p:nvPr/>
        </p:nvSpPr>
        <p:spPr>
          <a:xfrm>
            <a:off x="8156520" y="5715000"/>
            <a:ext cx="546840" cy="546840"/>
          </a:xfrm>
          <a:prstGeom prst="ellipse">
            <a:avLst/>
          </a:prstGeom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32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333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7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8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hyperlink" Target="http://encyklopedia.szczecin.pl/wiki/Choszczno" TargetMode="External"/><Relationship Id="rId2" Type="http://schemas.openxmlformats.org/officeDocument/2006/relationships/hyperlink" Target="https://szczecin.wyborcza.pl/szczecin/1,150424,20567172,wsrod-jezior-lasow-i-legend-choszczno-dobre-miejsce-do-aktywnego.html?disableRedirects=true" TargetMode="External"/><Relationship Id="rId3" Type="http://schemas.openxmlformats.org/officeDocument/2006/relationships/hyperlink" Target="http://westernpomerania.com.pl/Choszczno-730+586" TargetMode="External"/><Relationship Id="rId4" Type="http://schemas.openxmlformats.org/officeDocument/2006/relationships/hyperlink" Target="http://zychlin-historia.com.pl/?tag=oflag-ii-b" TargetMode="External"/><Relationship Id="rId5" Type="http://schemas.openxmlformats.org/officeDocument/2006/relationships/hyperlink" Target="http://Www.google.pl/" TargetMode="External"/><Relationship Id="rId6" Type="http://schemas.openxmlformats.org/officeDocument/2006/relationships/slideLayout" Target="../slideLayouts/slideLayout8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gif"/><Relationship Id="rId2" Type="http://schemas.openxmlformats.org/officeDocument/2006/relationships/slideLayout" Target="../slideLayouts/slideLayout28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40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4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2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6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2286000" y="3124080"/>
            <a:ext cx="6170400" cy="189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1" i="1" lang="pl-PL" sz="4000" spc="-1" strike="noStrike" cap="small">
                <a:solidFill>
                  <a:srgbClr val="575f6d"/>
                </a:solidFill>
                <a:latin typeface="Bookman Old Style"/>
                <a:ea typeface="DejaVu Sans"/>
              </a:rPr>
              <a:t>Nasze miasto </a:t>
            </a:r>
            <a:br/>
            <a:r>
              <a:rPr b="1" i="1" lang="pl-PL" sz="4000" spc="-1" strike="noStrike" cap="small">
                <a:solidFill>
                  <a:srgbClr val="575f6d"/>
                </a:solidFill>
                <a:latin typeface="Bookman Old Style"/>
                <a:ea typeface="DejaVu Sans"/>
              </a:rPr>
              <a:t>Choszczno</a:t>
            </a:r>
            <a:r>
              <a:rPr b="1" i="1" lang="pl-PL" sz="3000" spc="-1" strike="noStrike" cap="small">
                <a:solidFill>
                  <a:srgbClr val="575f6d"/>
                </a:solidFill>
                <a:latin typeface="Bookman Old Style"/>
                <a:ea typeface="DejaVu Sans"/>
              </a:rPr>
              <a:t> </a:t>
            </a:r>
            <a:endParaRPr b="0" lang="pl-PL" sz="3000" spc="-1" strike="noStrike">
              <a:latin typeface="Arial"/>
            </a:endParaRPr>
          </a:p>
        </p:txBody>
      </p:sp>
      <p:sp>
        <p:nvSpPr>
          <p:cNvPr id="371" name="CustomShape 2"/>
          <p:cNvSpPr/>
          <p:nvPr/>
        </p:nvSpPr>
        <p:spPr>
          <a:xfrm>
            <a:off x="2286000" y="5003280"/>
            <a:ext cx="617040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100000"/>
              </a:lnSpc>
              <a:spcBef>
                <a:spcPts val="601"/>
              </a:spcBef>
            </a:pPr>
            <a:r>
              <a:rPr b="1" lang="pl-PL" sz="1400" spc="-1" strike="noStrike">
                <a:solidFill>
                  <a:srgbClr val="575f6d"/>
                </a:solidFill>
                <a:latin typeface="Bookman Old Style"/>
                <a:ea typeface="DejaVu Sans"/>
              </a:rPr>
              <a:t>Prezentacje wykonał </a:t>
            </a:r>
            <a:endParaRPr b="0" lang="pl-PL" sz="1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601"/>
              </a:spcBef>
            </a:pPr>
            <a:r>
              <a:rPr b="1" lang="pl-PL" sz="1400" spc="-1" strike="noStrike">
                <a:solidFill>
                  <a:srgbClr val="575f6d"/>
                </a:solidFill>
                <a:latin typeface="Bookman Old Style"/>
                <a:ea typeface="DejaVu Sans"/>
              </a:rPr>
              <a:t>Szymon Budzyński</a:t>
            </a:r>
            <a:endParaRPr b="0" lang="pl-PL" sz="1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601"/>
              </a:spcBef>
            </a:pPr>
            <a:r>
              <a:rPr b="1" lang="pl-PL" sz="1400" spc="-1" strike="noStrike">
                <a:solidFill>
                  <a:srgbClr val="575f6d"/>
                </a:solidFill>
                <a:latin typeface="Bookman Old Style"/>
                <a:ea typeface="DejaVu Sans"/>
              </a:rPr>
              <a:t>Klasa IV B</a:t>
            </a:r>
            <a:endParaRPr b="0" lang="pl-PL" sz="1400" spc="-1" strike="noStrike">
              <a:latin typeface="Arial"/>
            </a:endParaRPr>
          </a:p>
        </p:txBody>
      </p:sp>
      <p:pic>
        <p:nvPicPr>
          <p:cNvPr id="372" name="Obraz 3" descr=""/>
          <p:cNvPicPr/>
          <p:nvPr/>
        </p:nvPicPr>
        <p:blipFill>
          <a:blip r:embed="rId1"/>
          <a:stretch/>
        </p:blipFill>
        <p:spPr>
          <a:xfrm>
            <a:off x="2988000" y="548640"/>
            <a:ext cx="5110920" cy="2950560"/>
          </a:xfrm>
          <a:prstGeom prst="rect">
            <a:avLst/>
          </a:prstGeom>
          <a:ln w="19044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CustomShape 1"/>
          <p:cNvSpPr/>
          <p:nvPr/>
        </p:nvSpPr>
        <p:spPr>
          <a:xfrm>
            <a:off x="457200" y="274680"/>
            <a:ext cx="746568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2"/>
          <p:cNvSpPr/>
          <p:nvPr/>
        </p:nvSpPr>
        <p:spPr>
          <a:xfrm>
            <a:off x="457200" y="1600200"/>
            <a:ext cx="3069360" cy="45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81000"/>
          </a:bodyPr>
          <a:p>
            <a:pPr marL="432000" indent="-32256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Microsoft YaHei"/>
              </a:rPr>
              <a:t>Drzewo Jessego z XIV w., biblijnego ojca Dawida. Jest to płaskorzeźba z genealogicznym drzewem Chrystusa. 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  <a:p>
            <a:pPr marL="432000" indent="-32256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Microsoft YaHei"/>
              </a:rPr>
              <a:t>Choszczeńskie Drzewo Jessego jest rzadkością na skalę europejską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404" name="CustomShape 3"/>
          <p:cNvSpPr/>
          <p:nvPr/>
        </p:nvSpPr>
        <p:spPr>
          <a:xfrm>
            <a:off x="4176000" y="1600200"/>
            <a:ext cx="3598560" cy="45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05" name="" descr=""/>
          <p:cNvPicPr/>
          <p:nvPr/>
        </p:nvPicPr>
        <p:blipFill>
          <a:blip r:embed="rId1"/>
          <a:stretch/>
        </p:blipFill>
        <p:spPr>
          <a:xfrm>
            <a:off x="4320000" y="1656000"/>
            <a:ext cx="3317400" cy="4462560"/>
          </a:xfrm>
          <a:prstGeom prst="rect">
            <a:avLst/>
          </a:prstGeom>
          <a:ln>
            <a:noFill/>
          </a:ln>
        </p:spPr>
      </p:pic>
      <p:sp>
        <p:nvSpPr>
          <p:cNvPr id="406" name="CustomShape 4"/>
          <p:cNvSpPr/>
          <p:nvPr/>
        </p:nvSpPr>
        <p:spPr>
          <a:xfrm>
            <a:off x="457200" y="647280"/>
            <a:ext cx="7465680" cy="39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i="1" lang="pl-PL" sz="2600" spc="-1" strike="noStrike">
                <a:solidFill>
                  <a:srgbClr val="666666"/>
                </a:solidFill>
                <a:latin typeface="Comic Sans MS"/>
                <a:ea typeface="DejaVu Sans"/>
              </a:rPr>
              <a:t>ZABYTKI KOŚCIOŁA </a:t>
            </a:r>
            <a:endParaRPr b="0" lang="pl-PL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>
          <a:xfrm>
            <a:off x="576000" y="647280"/>
            <a:ext cx="7465680" cy="39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i="1" lang="pl-PL" sz="2600" spc="-1" strike="noStrike">
                <a:solidFill>
                  <a:srgbClr val="666666"/>
                </a:solidFill>
                <a:latin typeface="Comic Sans MS"/>
                <a:ea typeface="DejaVu Sans"/>
              </a:rPr>
              <a:t>OBWAROWANIA MIEJSKIE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408" name="CustomShape 2"/>
          <p:cNvSpPr/>
          <p:nvPr/>
        </p:nvSpPr>
        <p:spPr>
          <a:xfrm>
            <a:off x="457200" y="1600200"/>
            <a:ext cx="3069360" cy="45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21000"/>
          </a:bodyPr>
          <a:p>
            <a:pPr marL="432000" indent="-32256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Mury miejskie obronne z XIV–XV w. </a:t>
            </a:r>
            <a:endParaRPr b="0" lang="pl-PL" sz="2400" spc="-1" strike="noStrike">
              <a:latin typeface="Arial"/>
            </a:endParaRPr>
          </a:p>
          <a:p>
            <a:pPr marL="432000" indent="-32256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Do czasów obecnych zachowały się jedynie niewielkie fragmenty średniowiecznego muru miasta, istnieje ponad połowa muru północnego oraz cząstki muru południowego i zachodniego. Zachował się także wał ziemny zwany w przeszłości „Mnisim wałem”</a:t>
            </a:r>
            <a:endParaRPr b="0" lang="pl-PL" sz="2400" spc="-1" strike="noStrike">
              <a:latin typeface="Arial"/>
            </a:endParaRPr>
          </a:p>
          <a:p>
            <a:pPr marL="432000" indent="-32256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barbakan Bramy Kamiennej rondel przedbramia z XIV-XV w. </a:t>
            </a:r>
            <a:endParaRPr b="0" lang="pl-PL" sz="2400" spc="-1" strike="noStrike">
              <a:latin typeface="Arial"/>
            </a:endParaRPr>
          </a:p>
          <a:p>
            <a:pPr marL="432000" indent="-32256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b="0" i="1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Obecnie jest on siedzibą Rady Miejskiej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b="0" lang="pl-PL" sz="2400" spc="-1" strike="noStrike">
              <a:latin typeface="Arial"/>
            </a:endParaRPr>
          </a:p>
        </p:txBody>
      </p:sp>
      <p:sp>
        <p:nvSpPr>
          <p:cNvPr id="409" name="CustomShape 3"/>
          <p:cNvSpPr/>
          <p:nvPr/>
        </p:nvSpPr>
        <p:spPr>
          <a:xfrm>
            <a:off x="3960000" y="1600200"/>
            <a:ext cx="4030560" cy="217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CustomShape 4"/>
          <p:cNvSpPr/>
          <p:nvPr/>
        </p:nvSpPr>
        <p:spPr>
          <a:xfrm>
            <a:off x="3672000" y="3988440"/>
            <a:ext cx="4030560" cy="217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11" name="" descr=""/>
          <p:cNvPicPr/>
          <p:nvPr/>
        </p:nvPicPr>
        <p:blipFill>
          <a:blip r:embed="rId1"/>
          <a:stretch/>
        </p:blipFill>
        <p:spPr>
          <a:xfrm>
            <a:off x="3960000" y="1353600"/>
            <a:ext cx="4030560" cy="2590200"/>
          </a:xfrm>
          <a:prstGeom prst="rect">
            <a:avLst/>
          </a:prstGeom>
          <a:ln>
            <a:noFill/>
          </a:ln>
        </p:spPr>
      </p:pic>
      <p:pic>
        <p:nvPicPr>
          <p:cNvPr id="412" name="" descr=""/>
          <p:cNvPicPr/>
          <p:nvPr/>
        </p:nvPicPr>
        <p:blipFill>
          <a:blip r:embed="rId2"/>
          <a:stretch/>
        </p:blipFill>
        <p:spPr>
          <a:xfrm>
            <a:off x="4032000" y="4096080"/>
            <a:ext cx="3886560" cy="2316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360000" y="685080"/>
            <a:ext cx="7465680" cy="36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i="1" lang="pl-PL" sz="2400" spc="-1" strike="noStrike">
                <a:solidFill>
                  <a:srgbClr val="666666"/>
                </a:solidFill>
                <a:latin typeface="Comic Sans MS"/>
                <a:ea typeface="DejaVu Sans"/>
              </a:rPr>
              <a:t>POMNIK PRZYRODY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414" name="CustomShape 2"/>
          <p:cNvSpPr/>
          <p:nvPr/>
        </p:nvSpPr>
        <p:spPr>
          <a:xfrm>
            <a:off x="241200" y="1731600"/>
            <a:ext cx="7533360" cy="411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Georgia"/>
                <a:ea typeface="DejaVu Sans"/>
              </a:rPr>
              <a:t>L</a:t>
            </a: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ipa Siedmiu Braci będąca pomnikiem przyrody żywej, która ściśle wiąże drzewo z powstaniem miasta Choszczno. 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Jak mówi legenda, lipę zasadził Choszcz - założyciel miasta wraz z jednym z sześciu swoich braci. Drzewo miało być symbolem i gwarancją, że w mieście zawsze będzie panował spokój, a mieszkańcy będą żyć w dobrobycie.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415" name="" descr=""/>
          <p:cNvPicPr/>
          <p:nvPr/>
        </p:nvPicPr>
        <p:blipFill>
          <a:blip r:embed="rId1"/>
          <a:stretch/>
        </p:blipFill>
        <p:spPr>
          <a:xfrm>
            <a:off x="6284880" y="72000"/>
            <a:ext cx="1491120" cy="2109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CustomShape 1"/>
          <p:cNvSpPr/>
          <p:nvPr/>
        </p:nvSpPr>
        <p:spPr>
          <a:xfrm>
            <a:off x="457200" y="648000"/>
            <a:ext cx="74656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i="1" lang="pl-PL" sz="2600" spc="-1" strike="noStrike">
                <a:solidFill>
                  <a:srgbClr val="666666"/>
                </a:solidFill>
                <a:latin typeface="Comic Sans MS"/>
                <a:ea typeface="DejaVu Sans"/>
              </a:rPr>
              <a:t>LIPA SIEDMIU BRACI 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417" name="CustomShape 2"/>
          <p:cNvSpPr/>
          <p:nvPr/>
        </p:nvSpPr>
        <p:spPr>
          <a:xfrm>
            <a:off x="792000" y="1712880"/>
            <a:ext cx="6910560" cy="182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omic Sans MS"/>
                <a:ea typeface="DejaVu Sans"/>
              </a:rPr>
              <a:t>W 2008 roku  drzewo zostało zniszczone na skutek podpalenia.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omic Sans MS"/>
                <a:ea typeface="DejaVu Sans"/>
              </a:rPr>
              <a:t>Lipa Siedmiu Braci, choć straciła na wartości wizualnej, nadal cieszy się dużą popularnością wśród mieszkańców </a:t>
            </a:r>
            <a:br/>
            <a:r>
              <a:rPr b="0" lang="pl-PL" sz="2000" spc="-1" strike="noStrike">
                <a:solidFill>
                  <a:srgbClr val="000000"/>
                </a:solidFill>
                <a:latin typeface="Comic Sans MS"/>
                <a:ea typeface="DejaVu Sans"/>
              </a:rPr>
              <a:t>i turystów. </a:t>
            </a:r>
            <a:r>
              <a:rPr b="0" lang="pl-PL" sz="2000" spc="-1" strike="noStrike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</p:txBody>
      </p:sp>
      <p:pic>
        <p:nvPicPr>
          <p:cNvPr id="418" name="" descr=""/>
          <p:cNvPicPr/>
          <p:nvPr/>
        </p:nvPicPr>
        <p:blipFill>
          <a:blip r:embed="rId1"/>
          <a:stretch/>
        </p:blipFill>
        <p:spPr>
          <a:xfrm>
            <a:off x="1224000" y="3279960"/>
            <a:ext cx="6047280" cy="3055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/>
          <p:cNvSpPr/>
          <p:nvPr/>
        </p:nvSpPr>
        <p:spPr>
          <a:xfrm>
            <a:off x="525240" y="659880"/>
            <a:ext cx="74656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i="1" lang="pl-PL" sz="2600" spc="-1" strike="noStrike">
                <a:solidFill>
                  <a:srgbClr val="666666"/>
                </a:solidFill>
                <a:latin typeface="Comic Sans MS"/>
                <a:ea typeface="DejaVu Sans"/>
              </a:rPr>
              <a:t>PRZYRODA I JEJ WALORY 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420" name="CustomShape 2"/>
          <p:cNvSpPr/>
          <p:nvPr/>
        </p:nvSpPr>
        <p:spPr>
          <a:xfrm>
            <a:off x="457200" y="1600200"/>
            <a:ext cx="3645360" cy="45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70000"/>
          </a:bodyPr>
          <a:p>
            <a:pPr marL="432000" indent="-32256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Głównym walorem miasta jest obficie występująca zieleń miejska oraz jezioro w granicach miasta. W całej gminie jest ok. 30 jezior.</a:t>
            </a:r>
            <a:endParaRPr b="0" lang="pl-PL" sz="2400" spc="-1" strike="noStrike">
              <a:latin typeface="Arial"/>
            </a:endParaRPr>
          </a:p>
          <a:p>
            <a:pPr marL="432000" indent="-32256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Do największych należą polodowcowe: Kluki, Raduń, Żeńsko. </a:t>
            </a:r>
            <a:br/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Jezioro Kluki, znajduje się w samym centrum miasta.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421" name="CustomShape 3"/>
          <p:cNvSpPr/>
          <p:nvPr/>
        </p:nvSpPr>
        <p:spPr>
          <a:xfrm>
            <a:off x="4392000" y="1620360"/>
            <a:ext cx="3886560" cy="45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2" name="" descr=""/>
          <p:cNvPicPr/>
          <p:nvPr/>
        </p:nvPicPr>
        <p:blipFill>
          <a:blip r:embed="rId1"/>
          <a:stretch/>
        </p:blipFill>
        <p:spPr>
          <a:xfrm>
            <a:off x="4322160" y="1872000"/>
            <a:ext cx="4028400" cy="3526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CustomShape 1"/>
          <p:cNvSpPr/>
          <p:nvPr/>
        </p:nvSpPr>
        <p:spPr>
          <a:xfrm>
            <a:off x="457200" y="648000"/>
            <a:ext cx="74656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i="1" lang="pl-PL" sz="2600" spc="-1" strike="noStrike">
                <a:solidFill>
                  <a:srgbClr val="666666"/>
                </a:solidFill>
                <a:latin typeface="Comic Sans MS"/>
                <a:ea typeface="DejaVu Sans"/>
              </a:rPr>
              <a:t>ATRAKCJE TURYSTYCZNE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424" name="CustomShape 2"/>
          <p:cNvSpPr/>
          <p:nvPr/>
        </p:nvSpPr>
        <p:spPr>
          <a:xfrm>
            <a:off x="648000" y="1584000"/>
            <a:ext cx="3382560" cy="45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44000"/>
          </a:bodyPr>
          <a:p>
            <a:pPr marL="432000" indent="-32256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W Choszcznie dobrze poczują się miłośnicy aktywnego spędzania czasu.</a:t>
            </a:r>
            <a:endParaRPr b="0" lang="pl-PL" sz="2400" spc="-1" strike="noStrike">
              <a:latin typeface="Arial"/>
            </a:endParaRPr>
          </a:p>
          <a:p>
            <a:pPr marL="432000" indent="-32256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Oprócz ścieżek dookoła jeziora znajduje się również aquapark "Wodny raj". Przy plaży jest wypożyczalnia sprzętu wodnego.  Jedną z turystycznych atrakcji dla kajakarzy jest Szlak Trzech Jezior łączący Klukom, Żeńsko i Raduń.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425" name="CustomShape 3"/>
          <p:cNvSpPr/>
          <p:nvPr/>
        </p:nvSpPr>
        <p:spPr>
          <a:xfrm>
            <a:off x="4464000" y="1548360"/>
            <a:ext cx="3958560" cy="385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6" name="" descr=""/>
          <p:cNvPicPr/>
          <p:nvPr/>
        </p:nvPicPr>
        <p:blipFill>
          <a:blip r:embed="rId1"/>
          <a:stretch/>
        </p:blipFill>
        <p:spPr>
          <a:xfrm>
            <a:off x="4176000" y="1656000"/>
            <a:ext cx="4467240" cy="3814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CustomShape 1"/>
          <p:cNvSpPr/>
          <p:nvPr/>
        </p:nvSpPr>
        <p:spPr>
          <a:xfrm>
            <a:off x="504000" y="594000"/>
            <a:ext cx="7465680" cy="39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i="1" lang="pl-PL" sz="2600" spc="-1" strike="noStrike">
                <a:solidFill>
                  <a:srgbClr val="666666"/>
                </a:solidFill>
                <a:latin typeface="Comic Sans MS"/>
                <a:ea typeface="DejaVu Sans"/>
              </a:rPr>
              <a:t>POLE GOLFOWE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428" name="CustomShape 2"/>
          <p:cNvSpPr/>
          <p:nvPr/>
        </p:nvSpPr>
        <p:spPr>
          <a:xfrm>
            <a:off x="648000" y="1584000"/>
            <a:ext cx="7558560" cy="146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omic Sans MS"/>
                <a:ea typeface="DejaVu Sans"/>
              </a:rPr>
              <a:t>Pod Choszcznem jest pięknie położone pole golfowe "Modry Las". Rozciąga się na 130 ha. Zostało zaprojektowane przez amerykańskiego golfistę Gary'ego Playera.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  <p:pic>
        <p:nvPicPr>
          <p:cNvPr id="429" name="" descr=""/>
          <p:cNvPicPr/>
          <p:nvPr/>
        </p:nvPicPr>
        <p:blipFill>
          <a:blip r:embed="rId1"/>
          <a:stretch/>
        </p:blipFill>
        <p:spPr>
          <a:xfrm>
            <a:off x="1872000" y="2736000"/>
            <a:ext cx="4822560" cy="3219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457200" y="648000"/>
            <a:ext cx="74656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i="1" lang="pl-PL" sz="2600" spc="-1" strike="noStrike">
                <a:solidFill>
                  <a:srgbClr val="666666"/>
                </a:solidFill>
                <a:latin typeface="Comic Sans MS"/>
                <a:ea typeface="DejaVu Sans"/>
              </a:rPr>
              <a:t>ALEJA GWIAZD KOLARSTWA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431" name="CustomShape 2"/>
          <p:cNvSpPr/>
          <p:nvPr/>
        </p:nvSpPr>
        <p:spPr>
          <a:xfrm>
            <a:off x="504000" y="1332360"/>
            <a:ext cx="7533360" cy="45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CustomShape 3"/>
          <p:cNvSpPr/>
          <p:nvPr/>
        </p:nvSpPr>
        <p:spPr>
          <a:xfrm>
            <a:off x="395640" y="1332360"/>
            <a:ext cx="836172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omic Sans MS"/>
                <a:ea typeface="DejaVu Sans"/>
              </a:rPr>
              <a:t>W Choszcznie swoje specjalne miejsce mają kolarze. </a:t>
            </a:r>
            <a:br/>
            <a:r>
              <a:rPr b="0" lang="pl-PL" sz="1800" spc="-1" strike="noStrike">
                <a:solidFill>
                  <a:srgbClr val="000000"/>
                </a:solidFill>
                <a:latin typeface="Comic Sans MS"/>
                <a:ea typeface="DejaVu Sans"/>
              </a:rPr>
              <a:t>W 2002 r. powstała  Aleja Gwiazd Kolarstwa Polskiego. </a:t>
            </a:r>
            <a:br/>
            <a:r>
              <a:rPr b="0" lang="pl-PL" sz="1800" spc="-1" strike="noStrike">
                <a:solidFill>
                  <a:srgbClr val="000000"/>
                </a:solidFill>
                <a:latin typeface="Comic Sans MS"/>
                <a:ea typeface="DejaVu Sans"/>
              </a:rPr>
              <a:t>Na mosiężnych tabliczkach są odciski dłoni m.in. Ryszarda Szurkowskiego, Lecha Piaseckiego, Stanisława Szozdy, Janusza Kierzkowskiego.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433" name="" descr=""/>
          <p:cNvPicPr/>
          <p:nvPr/>
        </p:nvPicPr>
        <p:blipFill>
          <a:blip r:embed="rId1"/>
          <a:stretch/>
        </p:blipFill>
        <p:spPr>
          <a:xfrm>
            <a:off x="1365840" y="2592000"/>
            <a:ext cx="6120720" cy="3310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ustomShape 1"/>
          <p:cNvSpPr/>
          <p:nvPr/>
        </p:nvSpPr>
        <p:spPr>
          <a:xfrm>
            <a:off x="457200" y="708120"/>
            <a:ext cx="746568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Źródła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435" name="CustomShape 2"/>
          <p:cNvSpPr/>
          <p:nvPr/>
        </p:nvSpPr>
        <p:spPr>
          <a:xfrm>
            <a:off x="457200" y="1600200"/>
            <a:ext cx="3655800" cy="45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CustomShape 3"/>
          <p:cNvSpPr/>
          <p:nvPr/>
        </p:nvSpPr>
        <p:spPr>
          <a:xfrm>
            <a:off x="457200" y="1600200"/>
            <a:ext cx="8228520" cy="397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66000"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 u="sng">
                <a:solidFill>
                  <a:srgbClr val="d2611c"/>
                </a:solidFill>
                <a:uFillTx/>
                <a:latin typeface="Arial"/>
                <a:ea typeface="DejaVu Sans"/>
                <a:hlinkClick r:id="rId1"/>
              </a:rPr>
              <a:t>http://encyklopedia.szczecin.pl/wiki/Choszczno</a:t>
            </a:r>
            <a:endParaRPr b="0" lang="pl-PL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 u="sng">
                <a:solidFill>
                  <a:srgbClr val="d2611c"/>
                </a:solidFill>
                <a:uFillTx/>
                <a:latin typeface="Arial"/>
                <a:ea typeface="DejaVu Sans"/>
                <a:hlinkClick r:id="rId2"/>
              </a:rPr>
              <a:t>https://szczecin.wyborcza.pl/szczecin/1,150424,20567172,wsrod-jezior-lasow-i-legend-choszczno-dobre-miejsce-do-aktywnego.html?disableRedirects=true</a:t>
            </a:r>
            <a:endParaRPr b="0" lang="pl-PL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 u="sng">
                <a:solidFill>
                  <a:srgbClr val="d2611c"/>
                </a:solidFill>
                <a:uFillTx/>
                <a:latin typeface="Arial"/>
                <a:ea typeface="DejaVu Sans"/>
                <a:hlinkClick r:id="rId3"/>
              </a:rPr>
              <a:t>http://westernpomerania.com.pl/Choszczno-730+586</a:t>
            </a:r>
            <a:endParaRPr b="0" lang="pl-PL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 u="sng">
                <a:solidFill>
                  <a:srgbClr val="d2611c"/>
                </a:solidFill>
                <a:uFillTx/>
                <a:latin typeface="Arial"/>
                <a:ea typeface="DejaVu Sans"/>
                <a:hlinkClick r:id="rId4"/>
              </a:rPr>
              <a:t>http://zychlin-historia.com.pl/?tag=oflag-ii-b</a:t>
            </a:r>
            <a:endParaRPr b="0" lang="pl-PL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 u="sng">
                <a:solidFill>
                  <a:srgbClr val="d2611c"/>
                </a:solidFill>
                <a:uFillTx/>
                <a:latin typeface="Arial"/>
                <a:ea typeface="DejaVu Sans"/>
                <a:hlinkClick r:id="rId5"/>
              </a:rPr>
              <a:t>Www.google.pl</a:t>
            </a:r>
            <a:r>
              <a:rPr b="0" lang="pl-PL" sz="3200" spc="-1" strike="noStrike">
                <a:solidFill>
                  <a:srgbClr val="d2611c"/>
                </a:solidFill>
                <a:latin typeface="Arial"/>
                <a:ea typeface="DejaVu Sans"/>
              </a:rPr>
              <a:t> Zdjęcia </a:t>
            </a:r>
            <a:endParaRPr b="0" lang="pl-PL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d2611c"/>
                </a:solidFill>
                <a:latin typeface="Arial"/>
                <a:ea typeface="DejaVu Sans"/>
              </a:rPr>
              <a:t>http://egrudziadz.pl/wiadomosci-o-choszcznie/zabytki/najwazniejsze-zabytki-i-miejsca-pamieci-narodowej.html</a:t>
            </a:r>
            <a:endParaRPr b="0" lang="pl-PL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d2611c"/>
                </a:solidFill>
                <a:latin typeface="Arial"/>
                <a:ea typeface="DejaVu Sans"/>
              </a:rPr>
              <a:t>Opracowania własne</a:t>
            </a:r>
            <a:endParaRPr b="0" lang="pl-PL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457200" y="274680"/>
            <a:ext cx="746568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1" i="1" lang="pl-PL" sz="3000" spc="-1" strike="noStrike" cap="small">
                <a:solidFill>
                  <a:srgbClr val="575f6d"/>
                </a:solidFill>
                <a:latin typeface="Comic Sans MS"/>
                <a:ea typeface="DejaVu Sans"/>
              </a:rPr>
              <a:t>Spis treści</a:t>
            </a:r>
            <a:endParaRPr b="0" lang="pl-PL" sz="3000" spc="-1" strike="noStrike">
              <a:latin typeface="Arial"/>
            </a:endParaRPr>
          </a:p>
        </p:txBody>
      </p:sp>
      <p:sp>
        <p:nvSpPr>
          <p:cNvPr id="374" name="CustomShape 2"/>
          <p:cNvSpPr/>
          <p:nvPr/>
        </p:nvSpPr>
        <p:spPr>
          <a:xfrm>
            <a:off x="457200" y="1713240"/>
            <a:ext cx="4725720" cy="434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274320" indent="-27252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pl-PL" sz="24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1</a:t>
            </a: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.Strona tytułowa</a:t>
            </a:r>
            <a:endParaRPr b="0" lang="pl-PL" sz="2400" spc="-1" strike="noStrike">
              <a:latin typeface="Arial"/>
            </a:endParaRPr>
          </a:p>
          <a:p>
            <a:pPr marL="274320" indent="-27252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2. Spis treści</a:t>
            </a:r>
            <a:endParaRPr b="0" lang="pl-PL" sz="2400" spc="-1" strike="noStrike">
              <a:latin typeface="Arial"/>
            </a:endParaRPr>
          </a:p>
          <a:p>
            <a:pPr marL="274320" indent="-27252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3.Położenie miasta</a:t>
            </a:r>
            <a:endParaRPr b="0" lang="pl-PL" sz="2400" spc="-1" strike="noStrike">
              <a:latin typeface="Arial"/>
            </a:endParaRPr>
          </a:p>
          <a:p>
            <a:pPr marL="274320" indent="-27252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4. Flaga i herb miasta</a:t>
            </a:r>
            <a:endParaRPr b="0" lang="pl-PL" sz="2400" spc="-1" strike="noStrike">
              <a:latin typeface="Arial"/>
            </a:endParaRPr>
          </a:p>
          <a:p>
            <a:pPr marL="274320" indent="-27252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5-7 Historia miasta</a:t>
            </a:r>
            <a:endParaRPr b="0" lang="pl-PL" sz="2400" spc="-1" strike="noStrike">
              <a:latin typeface="Arial"/>
            </a:endParaRPr>
          </a:p>
          <a:p>
            <a:pPr marL="274320" indent="-27252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8-11 Zabytki Choszczna</a:t>
            </a:r>
            <a:endParaRPr b="0" lang="pl-PL" sz="2400" spc="-1" strike="noStrike">
              <a:latin typeface="Arial"/>
            </a:endParaRPr>
          </a:p>
          <a:p>
            <a:pPr marL="274320" indent="-27252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12-14 Pomnik przyrody</a:t>
            </a:r>
            <a:endParaRPr b="0" lang="pl-PL" sz="2400" spc="-1" strike="noStrike">
              <a:latin typeface="Arial"/>
            </a:endParaRPr>
          </a:p>
          <a:p>
            <a:pPr marL="274320" indent="-27252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15-17 Atrakcje turystyczne</a:t>
            </a:r>
            <a:endParaRPr b="0" lang="pl-PL" sz="2400" spc="-1" strike="noStrike">
              <a:latin typeface="Arial"/>
            </a:endParaRPr>
          </a:p>
          <a:p>
            <a:pPr marL="274320" indent="-272520">
              <a:lnSpc>
                <a:spcPct val="100000"/>
              </a:lnSpc>
              <a:spcBef>
                <a:spcPts val="601"/>
              </a:spcBef>
              <a:buClr>
                <a:srgbClr val="fe8637"/>
              </a:buClr>
              <a:buSzPct val="70000"/>
              <a:buFont typeface="Wingdings" charset="2"/>
              <a:buChar char=""/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18. Źródła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pl-PL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CustomShape 1"/>
          <p:cNvSpPr/>
          <p:nvPr/>
        </p:nvSpPr>
        <p:spPr>
          <a:xfrm>
            <a:off x="457200" y="274680"/>
            <a:ext cx="746568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0" lang="pl-PL" sz="3000" spc="-1" strike="noStrike" cap="small">
                <a:solidFill>
                  <a:srgbClr val="575f6d"/>
                </a:solidFill>
                <a:latin typeface="Century Schoolbook"/>
                <a:ea typeface="DejaVu Sans"/>
              </a:rPr>
              <a:t>  </a:t>
            </a:r>
            <a:r>
              <a:rPr b="1" i="1" lang="pl-PL" sz="3000" spc="-1" strike="noStrike" cap="small">
                <a:solidFill>
                  <a:srgbClr val="575f6d"/>
                </a:solidFill>
                <a:latin typeface="Comic Sans MS"/>
                <a:ea typeface="DejaVu Sans"/>
              </a:rPr>
              <a:t>położenie miasta</a:t>
            </a:r>
            <a:endParaRPr b="0" lang="pl-PL" sz="3000" spc="-1" strike="noStrike">
              <a:latin typeface="Arial"/>
            </a:endParaRPr>
          </a:p>
        </p:txBody>
      </p:sp>
      <p:sp>
        <p:nvSpPr>
          <p:cNvPr id="376" name="CustomShape 2"/>
          <p:cNvSpPr/>
          <p:nvPr/>
        </p:nvSpPr>
        <p:spPr>
          <a:xfrm>
            <a:off x="457200" y="1600200"/>
            <a:ext cx="3655800" cy="45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91000"/>
          </a:bodyPr>
          <a:p>
            <a:pPr marL="274320" indent="-272520" algn="ctr">
              <a:lnSpc>
                <a:spcPct val="100000"/>
              </a:lnSpc>
              <a:spcBef>
                <a:spcPts val="601"/>
              </a:spcBef>
            </a:pPr>
            <a:r>
              <a:rPr b="1" i="1" lang="pl-PL" sz="2200" spc="-1" strike="noStrike">
                <a:solidFill>
                  <a:srgbClr val="000000"/>
                </a:solidFill>
                <a:latin typeface="Comic Sans MS"/>
                <a:ea typeface="DejaVu Sans"/>
              </a:rPr>
              <a:t>Choszczno </a:t>
            </a:r>
            <a:endParaRPr b="0" lang="pl-PL" sz="2200" spc="-1" strike="noStrike">
              <a:latin typeface="Arial"/>
            </a:endParaRPr>
          </a:p>
          <a:p>
            <a:pPr marL="274320" indent="-272520" algn="ctr">
              <a:lnSpc>
                <a:spcPct val="100000"/>
              </a:lnSpc>
              <a:spcBef>
                <a:spcPts val="601"/>
              </a:spcBef>
            </a:pPr>
            <a:r>
              <a:rPr b="0" lang="pl-PL" sz="2200" spc="-1" strike="noStrike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b="0" lang="pl-PL" sz="2200" spc="-1" strike="noStrike">
                <a:solidFill>
                  <a:srgbClr val="000000"/>
                </a:solidFill>
                <a:latin typeface="Comic Sans MS"/>
                <a:ea typeface="DejaVu Sans"/>
              </a:rPr>
              <a:t>miasto w północno-zachodniej Polsce, w województwie zachodniopomorskim, siedziba władz powiatu</a:t>
            </a:r>
            <a:r>
              <a:rPr b="0" lang="pl-PL" sz="2200" spc="-1" strike="noStrike" u="sng">
                <a:solidFill>
                  <a:srgbClr val="d2611c"/>
                </a:solidFill>
                <a:uFillTx/>
                <a:latin typeface="Comic Sans MS"/>
                <a:ea typeface="DejaVu Sans"/>
              </a:rPr>
              <a:t> </a:t>
            </a:r>
            <a:r>
              <a:rPr b="0" lang="pl-PL" sz="2200" spc="-1" strike="noStrike">
                <a:solidFill>
                  <a:srgbClr val="000000"/>
                </a:solidFill>
                <a:latin typeface="Comic Sans MS"/>
                <a:ea typeface="DejaVu Sans"/>
              </a:rPr>
              <a:t>choszczeńskiego oraz gminy  miejsko - wiejskiej Choszczno. Położone na Pojezierzu choszczeńskim nad jeziorem Kluki.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377" name="Symbol zastępczy zawartości 6" descr=""/>
          <p:cNvPicPr/>
          <p:nvPr/>
        </p:nvPicPr>
        <p:blipFill>
          <a:blip r:embed="rId1"/>
          <a:stretch/>
        </p:blipFill>
        <p:spPr>
          <a:xfrm>
            <a:off x="4270320" y="2061000"/>
            <a:ext cx="3917160" cy="3420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"/>
          <p:cNvSpPr/>
          <p:nvPr/>
        </p:nvSpPr>
        <p:spPr>
          <a:xfrm>
            <a:off x="457200" y="274680"/>
            <a:ext cx="746568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br/>
            <a:r>
              <a:rPr b="1" i="1" lang="pl-PL" sz="2400" spc="-1" strike="noStrike" cap="small">
                <a:solidFill>
                  <a:srgbClr val="575f6d"/>
                </a:solidFill>
                <a:latin typeface="Comic Sans MS"/>
                <a:ea typeface="DejaVu Sans"/>
              </a:rPr>
              <a:t>Flaga oraz herb Choszczna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379" name="CustomShape 2"/>
          <p:cNvSpPr/>
          <p:nvPr/>
        </p:nvSpPr>
        <p:spPr>
          <a:xfrm>
            <a:off x="457200" y="1600200"/>
            <a:ext cx="3642480" cy="487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6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pl-PL" sz="24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  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pl-PL" sz="2400" spc="-1" strike="noStrike">
              <a:latin typeface="Arial"/>
            </a:endParaRPr>
          </a:p>
        </p:txBody>
      </p:sp>
      <p:pic>
        <p:nvPicPr>
          <p:cNvPr id="380" name="" descr=""/>
          <p:cNvPicPr/>
          <p:nvPr/>
        </p:nvPicPr>
        <p:blipFill>
          <a:blip r:embed="rId1"/>
          <a:stretch/>
        </p:blipFill>
        <p:spPr>
          <a:xfrm>
            <a:off x="5132520" y="2376000"/>
            <a:ext cx="3002040" cy="3598560"/>
          </a:xfrm>
          <a:prstGeom prst="rect">
            <a:avLst/>
          </a:prstGeom>
          <a:ln>
            <a:noFill/>
          </a:ln>
        </p:spPr>
      </p:pic>
      <p:pic>
        <p:nvPicPr>
          <p:cNvPr id="381" name="" descr=""/>
          <p:cNvPicPr/>
          <p:nvPr/>
        </p:nvPicPr>
        <p:blipFill>
          <a:blip r:embed="rId2"/>
          <a:stretch/>
        </p:blipFill>
        <p:spPr>
          <a:xfrm>
            <a:off x="288000" y="2448000"/>
            <a:ext cx="4390560" cy="333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457200" y="274680"/>
            <a:ext cx="746568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1" i="1" lang="pl-PL" sz="2400" spc="-1" strike="noStrike" cap="small">
                <a:solidFill>
                  <a:srgbClr val="575f6d"/>
                </a:solidFill>
                <a:latin typeface="Comic Sans MS"/>
                <a:ea typeface="DejaVu Sans"/>
              </a:rPr>
              <a:t>Historia nazwy miasta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383" name="CustomShape 2"/>
          <p:cNvSpPr/>
          <p:nvPr/>
        </p:nvSpPr>
        <p:spPr>
          <a:xfrm>
            <a:off x="457200" y="1600200"/>
            <a:ext cx="7465680" cy="487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67000"/>
          </a:bodyPr>
          <a:p>
            <a:pPr marL="274320" indent="-272520" algn="just">
              <a:lnSpc>
                <a:spcPct val="100000"/>
              </a:lnSpc>
              <a:spcBef>
                <a:spcPts val="601"/>
              </a:spcBef>
            </a:pPr>
            <a:r>
              <a:rPr b="0" lang="pl-PL" sz="24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   </a:t>
            </a:r>
            <a:endParaRPr b="0" lang="pl-PL" sz="2400" spc="-1" strike="noStrike">
              <a:latin typeface="Arial"/>
            </a:endParaRPr>
          </a:p>
          <a:p>
            <a:pPr marL="274320" indent="-272520" algn="ctr">
              <a:lnSpc>
                <a:spcPct val="100000"/>
              </a:lnSpc>
              <a:spcBef>
                <a:spcPts val="601"/>
              </a:spcBef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Najstarszy zapis określający Choszczno miastem, pochodzi z 6 czerwca 1289 roku jednak jego przywilej lokacyjny nie zachował się.</a:t>
            </a:r>
            <a:endParaRPr b="0" lang="pl-PL" sz="2400" spc="-1" strike="noStrike">
              <a:latin typeface="Arial"/>
            </a:endParaRPr>
          </a:p>
          <a:p>
            <a:pPr marL="274320" indent="-272520" algn="ctr">
              <a:lnSpc>
                <a:spcPct val="100000"/>
              </a:lnSpc>
              <a:spcBef>
                <a:spcPts val="601"/>
              </a:spcBef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Według legendy “O CHOSZCZU I LIPIE SIEDMIU BRACI”założycielem miasta był Choszcz. </a:t>
            </a:r>
            <a:endParaRPr b="0" lang="pl-PL" sz="2400" spc="-1" strike="noStrike">
              <a:latin typeface="Arial"/>
            </a:endParaRPr>
          </a:p>
          <a:p>
            <a:pPr marL="274320" indent="-272520" algn="ctr">
              <a:lnSpc>
                <a:spcPct val="100000"/>
              </a:lnSpc>
              <a:spcBef>
                <a:spcPts val="601"/>
              </a:spcBef>
            </a:pPr>
            <a:endParaRPr b="0" lang="pl-PL" sz="2400" spc="-1" strike="noStrike">
              <a:latin typeface="Arial"/>
            </a:endParaRPr>
          </a:p>
          <a:p>
            <a:pPr marL="274320" indent="-272520" algn="ctr">
              <a:lnSpc>
                <a:spcPct val="100000"/>
              </a:lnSpc>
              <a:spcBef>
                <a:spcPts val="601"/>
              </a:spcBef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Źródła historyczne mówią, że nazwa Choszczno po raz pierwszy pojawiła się oficjalnie w 1454 roku. </a:t>
            </a:r>
            <a:br/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Znane są też takie jej wersje jak Chossno, Choczen, Chorzno. </a:t>
            </a:r>
            <a:endParaRPr b="0" lang="pl-PL" sz="2400" spc="-1" strike="noStrike">
              <a:latin typeface="Arial"/>
            </a:endParaRPr>
          </a:p>
          <a:p>
            <a:pPr marL="274320" indent="-272520" algn="just">
              <a:lnSpc>
                <a:spcPct val="100000"/>
              </a:lnSpc>
              <a:spcBef>
                <a:spcPts val="601"/>
              </a:spcBef>
            </a:pPr>
            <a:endParaRPr b="0" lang="pl-PL" sz="2400" spc="-1" strike="noStrike">
              <a:latin typeface="Arial"/>
            </a:endParaRPr>
          </a:p>
          <a:p>
            <a:pPr marL="274320" indent="-272520" algn="just">
              <a:lnSpc>
                <a:spcPct val="100000"/>
              </a:lnSpc>
              <a:spcBef>
                <a:spcPts val="601"/>
              </a:spcBef>
            </a:pP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   </a:t>
            </a: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Ta polska nazwa miasta pochodzi od słowiańskiego słowa "chwost", czyli "ogon„.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384" name="" descr=""/>
          <p:cNvPicPr/>
          <p:nvPr/>
        </p:nvPicPr>
        <p:blipFill>
          <a:blip r:embed="rId1"/>
          <a:stretch/>
        </p:blipFill>
        <p:spPr>
          <a:xfrm>
            <a:off x="7200000" y="360000"/>
            <a:ext cx="1274760" cy="1631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457200" y="274680"/>
            <a:ext cx="746568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1" i="1" lang="pl-PL" sz="2600" spc="-1" strike="noStrike">
                <a:solidFill>
                  <a:srgbClr val="666666"/>
                </a:solidFill>
                <a:latin typeface="Comic Sans MS"/>
                <a:ea typeface="DejaVu Sans"/>
              </a:rPr>
              <a:t>HISTORIA CHOSZCZNA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386" name="CustomShape 2"/>
          <p:cNvSpPr/>
          <p:nvPr/>
        </p:nvSpPr>
        <p:spPr>
          <a:xfrm>
            <a:off x="457200" y="1600200"/>
            <a:ext cx="3655800" cy="45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b="0" lang="pl-PL" sz="1800" spc="-1" strike="noStrike">
                <a:solidFill>
                  <a:srgbClr val="000000"/>
                </a:solidFill>
                <a:latin typeface="Comic Sans MS"/>
                <a:ea typeface="DejaVu Sans"/>
              </a:rPr>
              <a:t>Był to gród obronny z osadą rolniczo-rybacką powstał w IX wieku. Do początków XIII wieku Ziemia Choszczeńska należała do Polski. </a:t>
            </a:r>
            <a:br/>
            <a:r>
              <a:rPr b="0" lang="pl-PL" sz="1800" spc="-1" strike="noStrike">
                <a:solidFill>
                  <a:srgbClr val="000000"/>
                </a:solidFill>
                <a:latin typeface="Comic Sans MS"/>
                <a:ea typeface="DejaVu Sans"/>
              </a:rPr>
              <a:t>W XIII wieku ziemie zostały zajęte przez margrabiów brandenburskich. W XV wieku w Choszcznie działała mennica margrabiów, miasto otoczono murami obronnymi i wzniesiono kościół parafialny. </a:t>
            </a:r>
            <a:br/>
            <a:r>
              <a:rPr b="0" lang="pl-PL" sz="1800" spc="-1" strike="noStrike">
                <a:solidFill>
                  <a:srgbClr val="000000"/>
                </a:solidFill>
                <a:latin typeface="Comic Sans MS"/>
                <a:ea typeface="DejaVu Sans"/>
              </a:rPr>
              <a:t>W latach 1402-1454 miasto należało do Zakonu Krzyżackiego.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87" name="CustomShape 3"/>
          <p:cNvSpPr/>
          <p:nvPr/>
        </p:nvSpPr>
        <p:spPr>
          <a:xfrm>
            <a:off x="4270320" y="1600200"/>
            <a:ext cx="3655800" cy="45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8" name="" descr=""/>
          <p:cNvPicPr/>
          <p:nvPr/>
        </p:nvPicPr>
        <p:blipFill>
          <a:blip r:embed="rId1"/>
          <a:stretch/>
        </p:blipFill>
        <p:spPr>
          <a:xfrm>
            <a:off x="4428000" y="2304000"/>
            <a:ext cx="3502440" cy="2806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457200" y="274680"/>
            <a:ext cx="746568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1" i="1" lang="pl-PL" sz="2400" spc="-1" strike="noStrike" cap="small">
                <a:solidFill>
                  <a:srgbClr val="575f6d"/>
                </a:solidFill>
                <a:latin typeface="Comic Sans MS"/>
                <a:ea typeface="DejaVu Sans"/>
              </a:rPr>
              <a:t>Historia Choszczna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390" name="CustomShape 2"/>
          <p:cNvSpPr/>
          <p:nvPr/>
        </p:nvSpPr>
        <p:spPr>
          <a:xfrm>
            <a:off x="576000" y="1600200"/>
            <a:ext cx="3655800" cy="45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32000" indent="-32256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omic Sans MS"/>
                <a:ea typeface="DejaVu Sans"/>
              </a:rPr>
              <a:t>Podczas II wojny światowej miasto uległo zniszczeniu w 83 %.   </a:t>
            </a:r>
            <a:br/>
            <a:r>
              <a:rPr b="0" lang="pl-PL" sz="2000" spc="-1" strike="noStrike">
                <a:solidFill>
                  <a:srgbClr val="000000"/>
                </a:solidFill>
                <a:latin typeface="Comic Sans MS"/>
                <a:ea typeface="DejaVu Sans"/>
              </a:rPr>
              <a:t>W  Choszcznie został utworzony obóz jeniecki Oflag II B Arnswalde. W latach 1939-1942 przebywali w nim oficerowie polscy, a później francuscy. Wśród więzionych byli m. in. gen. Kleeberg, mjr Henryk Sucharski, Leon Kruczkowski.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391" name="" descr=""/>
          <p:cNvPicPr/>
          <p:nvPr/>
        </p:nvPicPr>
        <p:blipFill>
          <a:blip r:embed="rId1"/>
          <a:stretch/>
        </p:blipFill>
        <p:spPr>
          <a:xfrm>
            <a:off x="4560840" y="1656000"/>
            <a:ext cx="3574440" cy="2478960"/>
          </a:xfrm>
          <a:prstGeom prst="rect">
            <a:avLst/>
          </a:prstGeom>
          <a:ln>
            <a:noFill/>
          </a:ln>
        </p:spPr>
      </p:pic>
      <p:pic>
        <p:nvPicPr>
          <p:cNvPr id="392" name="" descr=""/>
          <p:cNvPicPr/>
          <p:nvPr/>
        </p:nvPicPr>
        <p:blipFill>
          <a:blip r:embed="rId2"/>
          <a:stretch/>
        </p:blipFill>
        <p:spPr>
          <a:xfrm>
            <a:off x="4896000" y="4123440"/>
            <a:ext cx="2951280" cy="2211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457200" y="274680"/>
            <a:ext cx="746568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br/>
            <a:r>
              <a:rPr b="1" i="1" lang="pl-PL" sz="3000" spc="-1" strike="noStrike" cap="small">
                <a:solidFill>
                  <a:srgbClr val="575f6d"/>
                </a:solidFill>
                <a:latin typeface="Comic Sans MS"/>
                <a:ea typeface="DejaVu Sans"/>
              </a:rPr>
              <a:t>Zabytki </a:t>
            </a:r>
            <a:br/>
            <a:endParaRPr b="0" lang="pl-PL" sz="3000" spc="-1" strike="noStrike">
              <a:latin typeface="Arial"/>
            </a:endParaRPr>
          </a:p>
        </p:txBody>
      </p:sp>
      <p:sp>
        <p:nvSpPr>
          <p:cNvPr id="394" name="CustomShape 2"/>
          <p:cNvSpPr/>
          <p:nvPr/>
        </p:nvSpPr>
        <p:spPr>
          <a:xfrm>
            <a:off x="457200" y="1600200"/>
            <a:ext cx="1783080" cy="217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pl-PL" sz="24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395" name="CustomShape 3"/>
          <p:cNvSpPr/>
          <p:nvPr/>
        </p:nvSpPr>
        <p:spPr>
          <a:xfrm>
            <a:off x="936000" y="1512000"/>
            <a:ext cx="712656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Georgia"/>
                <a:ea typeface="DejaVu Sans"/>
              </a:rPr>
              <a:t>K</a:t>
            </a:r>
            <a:r>
              <a:rPr b="0" lang="pl-PL" sz="1800" spc="-1" strike="noStrike">
                <a:solidFill>
                  <a:srgbClr val="000000"/>
                </a:solidFill>
                <a:latin typeface="Comic Sans MS"/>
                <a:ea typeface="DejaVu Sans"/>
              </a:rPr>
              <a:t>ościół rzymskokatolicki pod wezwaniem Narodzenia NMP. Budowla gotycka z XIV w. przy rynku wybudowana przez joannitów.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  <p:pic>
        <p:nvPicPr>
          <p:cNvPr id="396" name="" descr=""/>
          <p:cNvPicPr/>
          <p:nvPr/>
        </p:nvPicPr>
        <p:blipFill>
          <a:blip r:embed="rId1"/>
          <a:stretch/>
        </p:blipFill>
        <p:spPr>
          <a:xfrm>
            <a:off x="1296000" y="2448000"/>
            <a:ext cx="5753520" cy="4314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457200" y="1600200"/>
            <a:ext cx="3429360" cy="45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256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omic Sans MS"/>
                <a:ea typeface="DejaVu Sans"/>
              </a:rPr>
              <a:t>Epitafium nagrobne burmistrza Mikołaja Rebentischa z XV w</a:t>
            </a:r>
            <a:r>
              <a:rPr b="0" lang="pl-PL" sz="2400" spc="-1" strike="noStrike">
                <a:solidFill>
                  <a:srgbClr val="000000"/>
                </a:solidFill>
                <a:latin typeface="Comic Sans MS"/>
                <a:ea typeface="DejaVu Sans"/>
              </a:rPr>
              <a:t>.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pl-PL" sz="2400" spc="-1" strike="noStrike">
              <a:latin typeface="Arial"/>
            </a:endParaRPr>
          </a:p>
        </p:txBody>
      </p:sp>
      <p:sp>
        <p:nvSpPr>
          <p:cNvPr id="398" name="CustomShape 2"/>
          <p:cNvSpPr/>
          <p:nvPr/>
        </p:nvSpPr>
        <p:spPr>
          <a:xfrm>
            <a:off x="4131360" y="1512000"/>
            <a:ext cx="4219200" cy="45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256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omic Sans MS"/>
                <a:ea typeface="DejaVu Sans"/>
              </a:rPr>
              <a:t>Epitafium nagrobne Elżbiety von Schack z 1787, fundatorki dachu kościoła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399" name="" descr=""/>
          <p:cNvPicPr/>
          <p:nvPr/>
        </p:nvPicPr>
        <p:blipFill>
          <a:blip r:embed="rId1"/>
          <a:stretch/>
        </p:blipFill>
        <p:spPr>
          <a:xfrm>
            <a:off x="1008000" y="2696760"/>
            <a:ext cx="3094560" cy="3833280"/>
          </a:xfrm>
          <a:prstGeom prst="rect">
            <a:avLst/>
          </a:prstGeom>
          <a:ln>
            <a:noFill/>
          </a:ln>
        </p:spPr>
      </p:pic>
      <p:pic>
        <p:nvPicPr>
          <p:cNvPr id="400" name="" descr=""/>
          <p:cNvPicPr/>
          <p:nvPr/>
        </p:nvPicPr>
        <p:blipFill>
          <a:blip r:embed="rId2"/>
          <a:stretch/>
        </p:blipFill>
        <p:spPr>
          <a:xfrm>
            <a:off x="4608000" y="2592000"/>
            <a:ext cx="3238560" cy="3920400"/>
          </a:xfrm>
          <a:prstGeom prst="rect">
            <a:avLst/>
          </a:prstGeom>
          <a:ln>
            <a:noFill/>
          </a:ln>
        </p:spPr>
      </p:pic>
      <p:sp>
        <p:nvSpPr>
          <p:cNvPr id="401" name="CustomShape 3"/>
          <p:cNvSpPr/>
          <p:nvPr/>
        </p:nvSpPr>
        <p:spPr>
          <a:xfrm>
            <a:off x="457200" y="647280"/>
            <a:ext cx="7465680" cy="39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i="1" lang="pl-PL" sz="2600" spc="-1" strike="noStrike">
                <a:solidFill>
                  <a:srgbClr val="666666"/>
                </a:solidFill>
                <a:latin typeface="Comic Sans MS"/>
                <a:ea typeface="DejaVu Sans"/>
              </a:rPr>
              <a:t>ZABYTKI KOŚCIOŁA </a:t>
            </a:r>
            <a:endParaRPr b="0" lang="pl-PL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184</TotalTime>
  <Application>Neat_Office/6.2.8.2$Windows_x86 LibreOffice_project/</Application>
  <Words>191</Words>
  <Paragraphs>24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2021-03-23T14:41:36Z</dcterms:created>
  <dc:creator>User</dc:creator>
  <dc:description/>
  <dc:language>pl-PL</dc:language>
  <cp:lastModifiedBy/>
  <dcterms:modified xsi:type="dcterms:W3CDTF">2021-03-24T17:33:00Z</dcterms:modified>
  <cp:revision>23</cp:revision>
  <dc:subject/>
  <dc:title>Choszczno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Pokaz na ekranie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8</vt:i4>
  </property>
</Properties>
</file>