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7" r:id="rId2"/>
    <p:sldId id="260" r:id="rId3"/>
    <p:sldId id="258" r:id="rId4"/>
    <p:sldId id="259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ymbol zastępczy daty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001B24-8FBA-47A1-B298-9E2D824F0999}" type="datetimeFigureOut">
              <a:rPr lang="pl-PL" smtClean="0"/>
              <a:pPr/>
              <a:t>14.10.2019</a:t>
            </a:fld>
            <a:endParaRPr lang="pl-PL" dirty="0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 dirty="0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C04A9A-4371-41BA-84FE-E34EA639BA4D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32" name="Prostokąt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9" name="Prostokąt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Prostokąt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Prostokąt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2" name="Prostokąt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56" name="Prostokąt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65" name="Prostokąt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66" name="Prostokąt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67" name="Prostokąt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001B24-8FBA-47A1-B298-9E2D824F0999}" type="datetimeFigureOut">
              <a:rPr lang="pl-PL" smtClean="0"/>
              <a:pPr/>
              <a:t>14.10.2019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C04A9A-4371-41BA-84FE-E34EA639BA4D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001B24-8FBA-47A1-B298-9E2D824F0999}" type="datetimeFigureOut">
              <a:rPr lang="pl-PL" smtClean="0"/>
              <a:pPr/>
              <a:t>14.10.2019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C04A9A-4371-41BA-84FE-E34EA639BA4D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001B24-8FBA-47A1-B298-9E2D824F0999}" type="datetimeFigureOut">
              <a:rPr lang="pl-PL" smtClean="0"/>
              <a:pPr/>
              <a:t>14.10.2019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C04A9A-4371-41BA-84FE-E34EA639BA4D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owolny kształt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5" name="Dowolny kształt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3" name="Dowolny kształt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6" name="Dowolny kształt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7" name="Dowolny kształt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8" name="Dowolny kształt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9" name="Dowolny kształt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0" name="Dowolny kształt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1" name="Dowolny kształt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2" name="Dowolny kształt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3" name="Dowolny kształt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4" name="Dowolny kształt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5" name="Dowolny kształt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6" name="Dowolny kształt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7" name="Dowolny kształt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001B24-8FBA-47A1-B298-9E2D824F0999}" type="datetimeFigureOut">
              <a:rPr lang="pl-PL" smtClean="0"/>
              <a:pPr/>
              <a:t>14.10.2019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C04A9A-4371-41BA-84FE-E34EA639BA4D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7" name="Prostokąt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8" name="Prostokąt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Prostokąt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Prostokąt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Prostokąt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Prostokąt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001B24-8FBA-47A1-B298-9E2D824F0999}" type="datetimeFigureOut">
              <a:rPr lang="pl-PL" smtClean="0"/>
              <a:pPr/>
              <a:t>14.10.2019</a:t>
            </a:fld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C04A9A-4371-41BA-84FE-E34EA639BA4D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rostokąt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001B24-8FBA-47A1-B298-9E2D824F0999}" type="datetimeFigureOut">
              <a:rPr lang="pl-PL" smtClean="0"/>
              <a:pPr/>
              <a:t>14.10.2019</a:t>
            </a:fld>
            <a:endParaRPr lang="pl-PL" dirty="0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 dirty="0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C04A9A-4371-41BA-84FE-E34EA639BA4D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16" name="Prostokąt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Prostokąt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Prostokąt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9" name="Prostokąt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Prostokąt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Prostokąt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Prostokąt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9" name="Prostokąt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Prostokąt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001B24-8FBA-47A1-B298-9E2D824F0999}" type="datetimeFigureOut">
              <a:rPr lang="pl-PL" smtClean="0"/>
              <a:pPr/>
              <a:t>14.10.2019</a:t>
            </a:fld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C04A9A-4371-41BA-84FE-E34EA639BA4D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001B24-8FBA-47A1-B298-9E2D824F0999}" type="datetimeFigureOut">
              <a:rPr lang="pl-PL" smtClean="0"/>
              <a:pPr/>
              <a:t>14.10.2019</a:t>
            </a:fld>
            <a:endParaRPr lang="pl-PL" dirty="0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C04A9A-4371-41BA-84FE-E34EA639BA4D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001B24-8FBA-47A1-B298-9E2D824F0999}" type="datetimeFigureOut">
              <a:rPr lang="pl-PL" smtClean="0"/>
              <a:pPr/>
              <a:t>14.10.2019</a:t>
            </a:fld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C04A9A-4371-41BA-84FE-E34EA639BA4D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stokąt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9" name="Łącznik prosty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upa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Łącznik prosty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Łącznik prosty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Łącznik prosty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ytuł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l-PL" dirty="0" smtClean="0"/>
              <a:t>Kliknij ikonę, aby dodać obraz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grpSp>
        <p:nvGrpSpPr>
          <p:cNvPr id="14" name="Grupa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Łącznik prosty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Łącznik prosty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Łącznik prosty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upa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Łącznik prosty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Łącznik prosty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Łącznik prosty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9A001B24-8FBA-47A1-B298-9E2D824F0999}" type="datetimeFigureOut">
              <a:rPr lang="pl-PL" smtClean="0"/>
              <a:pPr/>
              <a:t>14.10.2019</a:t>
            </a:fld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EBC04A9A-4371-41BA-84FE-E34EA639BA4D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Prostokąt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Prostokąt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Prostokąt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Prostokąt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Prostokąt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Prostokąt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Prostokąt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Prostokąt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9A001B24-8FBA-47A1-B298-9E2D824F0999}" type="datetimeFigureOut">
              <a:rPr lang="pl-PL" smtClean="0"/>
              <a:pPr/>
              <a:t>14.10.2019</a:t>
            </a:fld>
            <a:endParaRPr lang="pl-PL" dirty="0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pl-PL" dirty="0"/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EBC04A9A-4371-41BA-84FE-E34EA639BA4D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834064" cy="1548784"/>
          </a:xfrm>
        </p:spPr>
        <p:txBody>
          <a:bodyPr/>
          <a:lstStyle/>
          <a:p>
            <a:pPr algn="ctr"/>
            <a:r>
              <a:rPr lang="pl-PL" sz="4800" b="1" i="1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Kiedy dzwoni dzwon Zygmunt?</a:t>
            </a:r>
            <a:endParaRPr lang="pl-PL" sz="4800" b="1" i="1" dirty="0">
              <a:solidFill>
                <a:schemeClr val="accent2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1026" name="Picture 2" descr="Znalezione obrazy dla zapytania dzwon zygmunt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5856" y="2204864"/>
            <a:ext cx="3096344" cy="4128459"/>
          </a:xfrm>
          <a:prstGeom prst="rect">
            <a:avLst/>
          </a:prstGeom>
          <a:ln>
            <a:noFill/>
          </a:ln>
          <a:effectLst>
            <a:reflection blurRad="6350" stA="50000" endA="300" endPos="55500" dist="50800" dir="5400000" sy="-100000" algn="bl" rotWithShape="0"/>
            <a:softEdge rad="112500"/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i="1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 Dzwonie Zygmundzie</a:t>
            </a:r>
            <a:endParaRPr lang="pl-PL" b="1" i="1" dirty="0">
              <a:solidFill>
                <a:schemeClr val="accent2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ctr">
              <a:buNone/>
            </a:pPr>
            <a:r>
              <a:rPr lang="pl-PL" sz="32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Dzwon Zygmund nie jest już największym ani najcięższym takim obiektem w Polsce, ale z pewnością najbardziej znaną. Jego bicie za każdym razem oznacza, że dzieje się coś ważnego. Używa się go bowiem wyłącznie w chwilach istotnych dla naszej ojczyzny, między innymi w czasie świąt lub rocznic państwowych.  </a:t>
            </a:r>
            <a:endParaRPr lang="pl-PL" sz="3200" dirty="0">
              <a:solidFill>
                <a:schemeClr val="accent4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sz="4800" b="1" i="1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Dzwonnicy</a:t>
            </a:r>
            <a:endParaRPr lang="pl-PL" b="1" i="1" dirty="0">
              <a:solidFill>
                <a:schemeClr val="accent2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pl-PL" sz="23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Aby rozkołysać wawelski dzwon, potrzeba nawet  dwunastu osób. Ich praca wymaga nie tylko siły, potrzebnej do wprawienia dzwonu w ruch. Niezbędna jest również duża zręczność, aby poruszał się on płynnie i rytmicznie, a sami dzwonnicy byli bezpieczni. Podczas dzwonienia liny często się skręcają, a następnie bardzo mocno naprężają. Nietrudno  więc o wypadek. W latach dwudziestych  XX wieku początkujący dzwonnik nie puścił w odpowiednim momencie liny i został przez dzwon poderwany do góry, a potem wyrzucony przez okno. Na szczęście nie wypuścił z rąk liny i został wciągnięty z powrotem do budynku. Obecnie okna wieży są zabezpieczone specjalną siatką.</a:t>
            </a:r>
            <a:endParaRPr lang="pl-PL" sz="2300" dirty="0">
              <a:solidFill>
                <a:schemeClr val="accent4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i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Od Wielkiego Dzwonu </a:t>
            </a:r>
            <a:endParaRPr lang="pl-PL" b="1" i="1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pl-PL" sz="22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Dzwon Zygmunt odzywa się w chwilach szczególnie ważnych dla Polaków. Ogłaszał między innymi zakończenie II wojny światowej, wybór Karola Wojtyły na papieża oraz wstąpienie naszego kraju do Unii Europejskiej. Tradycja uderzenia w dzwon w doniosłych momentach przyczyniła się do powstania w języku polskim wyrażenia do </a:t>
            </a:r>
            <a:r>
              <a:rPr lang="pl-PL" sz="2200" i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wielkiego dzwonu.</a:t>
            </a:r>
            <a:r>
              <a:rPr lang="pl-PL" sz="22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 Oznacza ono, że coś dzieje się naprawdę rzadko, jedynie w wyjątkowych sytuacjach. W takich wypadkach dzwon bije długo, przez 30minut. Na ogół jednak, na przykład podczas świąt państwowych czy kościelnych, brzmi o wiele krócej-jedynie przez 8minut. Co ciekawe, dźwięk bijącego Zygmunda słychać nawet w odległości nawet 30 kilometrów od wzgórza wawelskiego</a:t>
            </a:r>
            <a:endParaRPr lang="pl-PL" sz="2200" dirty="0">
              <a:solidFill>
                <a:schemeClr val="accent4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i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Odlany z mołdawskich armat?</a:t>
            </a:r>
            <a:endParaRPr lang="pl-PL" b="1" i="1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pl-PL" sz="24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Po raz pierwszy dzwon Zygmund zabrzmiał 13lipca 1521roku, kilka dni po zawieszeniu go na wieży Zygmuntowskiej w katedrze wawelskiej. Jego fundatorem był król Zygmunt I Stary. Wykonanie dzwonu monarcha zlecił Hansowi Behemowi, specjaliście odlewającemu przedmioty z brązu. Często mówi się, że dzwon został zrobiony z metalu pozyskanego z mołdawskich armat zdobytych przez wojska polskie w zwycięskiej bitwie pod Obertynem. W rzeczywistości starcie to rozegrało się w 1531 roku, a więc 10 lat po zawieszeniu Zygmunta na wieży katedralnej. </a:t>
            </a:r>
            <a:endParaRPr lang="pl-PL" sz="2400" dirty="0">
              <a:solidFill>
                <a:schemeClr val="accent4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i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Dzwon ciężki jak… dwa słonie</a:t>
            </a:r>
            <a:endParaRPr lang="pl-PL" b="1" i="1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ctr">
              <a:buNone/>
            </a:pPr>
            <a:r>
              <a:rPr lang="pl-PL" sz="21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Wyjątkowość dzwonu Zygmunt wynika także z jego rozmiarów, chociaż od 1999 roku nie jest już największym takim obiektem w Polsce. Pod względem wielkości przegrywa z dzwonem Bogurodzica wiszącym w Licheniu. Mimo to rozmiar wawelskiego dzwonu i tak robi niesamowite wrażenie. Kielich, ogromne serce i drewniana belka, na której wisi dzwon, osiągają razem ciężar 12,5 tony. Mniej więcej tyle samo ważą dwa dorosłe słonie afrykańskie. Na zimę Zygmunt dodatkowo przybiera na wadze: drewniane belki oraz liny nasiąkają wilgocią i stają się cięższe prawie o pół tony! Kielich dzwonu ma wysokość 241 centymetrów, czyli w przybliżeniu tyle, ile jedno piętro w bloku mieszkalnym. Natomiast serce, które wytwarza dźwięk poprzez uderzenie o ściany dzwonu, waży 365 kilogramów. Odpowiada to wadze dorodnego jelenia.</a:t>
            </a:r>
            <a:endParaRPr lang="pl-PL" sz="2100" dirty="0">
              <a:solidFill>
                <a:schemeClr val="accent4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 flipV="1">
            <a:off x="8460432" y="260648"/>
            <a:ext cx="226368" cy="144016"/>
          </a:xfrm>
        </p:spPr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259632" y="5229200"/>
            <a:ext cx="7416824" cy="1224136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pl-PL" sz="6000" b="1" i="1" dirty="0" smtClean="0">
                <a:solidFill>
                  <a:srgbClr val="FF0000"/>
                </a:solidFill>
              </a:rPr>
              <a:t>DZIĘKUJE ZA UWAGĘ</a:t>
            </a:r>
          </a:p>
          <a:p>
            <a:pPr algn="ctr">
              <a:buNone/>
            </a:pPr>
            <a:r>
              <a:rPr lang="pl-PL" sz="2000" b="1" i="1" dirty="0" smtClean="0">
                <a:solidFill>
                  <a:srgbClr val="FFFF00"/>
                </a:solidFill>
              </a:rPr>
              <a:t>WRÓBEL BIANKA VId</a:t>
            </a:r>
          </a:p>
          <a:p>
            <a:pPr algn="ctr">
              <a:buNone/>
            </a:pPr>
            <a:endParaRPr lang="pl-PL" sz="6000" b="1" i="1" dirty="0" smtClean="0">
              <a:solidFill>
                <a:srgbClr val="FF0000"/>
              </a:solidFill>
            </a:endParaRPr>
          </a:p>
        </p:txBody>
      </p:sp>
      <p:pic>
        <p:nvPicPr>
          <p:cNvPr id="1028" name="Picture 4" descr="Znalezione obrazy dla zapytania dzwon zygmunt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836712"/>
            <a:ext cx="8020050" cy="38290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99</TotalTime>
  <Words>529</Words>
  <Application>Microsoft Office PowerPoint</Application>
  <PresentationFormat>Pokaz na ekranie (4:3)</PresentationFormat>
  <Paragraphs>13</Paragraphs>
  <Slides>7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7</vt:i4>
      </vt:variant>
    </vt:vector>
  </HeadingPairs>
  <TitlesOfParts>
    <vt:vector size="8" baseType="lpstr">
      <vt:lpstr>Metro</vt:lpstr>
      <vt:lpstr>Kiedy dzwoni dzwon Zygmunt?</vt:lpstr>
      <vt:lpstr>O Dzwonie Zygmundzie</vt:lpstr>
      <vt:lpstr>Dzwonnicy</vt:lpstr>
      <vt:lpstr>Od Wielkiego Dzwonu </vt:lpstr>
      <vt:lpstr>Odlany z mołdawskich armat?</vt:lpstr>
      <vt:lpstr>Dzwon ciężki jak… dwa słonie</vt:lpstr>
      <vt:lpstr>Slajd 7</vt:lpstr>
    </vt:vector>
  </TitlesOfParts>
  <Company>Ministrerstwo Edukacji Narodowej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Kiedy dzwoni dzwon Zygmunt?</dc:title>
  <dc:creator>bianka</dc:creator>
  <cp:lastModifiedBy>bianka</cp:lastModifiedBy>
  <cp:revision>13</cp:revision>
  <dcterms:created xsi:type="dcterms:W3CDTF">2019-09-16T16:45:45Z</dcterms:created>
  <dcterms:modified xsi:type="dcterms:W3CDTF">2019-10-14T17:10:25Z</dcterms:modified>
</cp:coreProperties>
</file>