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9" r:id="rId6"/>
    <p:sldId id="266" r:id="rId7"/>
    <p:sldId id="267" r:id="rId8"/>
    <p:sldId id="268" r:id="rId9"/>
    <p:sldId id="260" r:id="rId10"/>
    <p:sldId id="263" r:id="rId11"/>
    <p:sldId id="264" r:id="rId12"/>
    <p:sldId id="265" r:id="rId13"/>
    <p:sldId id="26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49" autoAdjust="0"/>
  </p:normalViewPr>
  <p:slideViewPr>
    <p:cSldViewPr snapToGrid="0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83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80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35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007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39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0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61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51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42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68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7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61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58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91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11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95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15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8AC99-B6B8-4BE5-B8D1-8923359050CD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07C8-AB46-4160-8AF1-A060C9BCA1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198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F8E4F2-2A3B-4ACE-992F-C60282FA7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986" y="333359"/>
            <a:ext cx="4073668" cy="2133003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4400" b="1" dirty="0"/>
              <a:t>Gród w Gnieźnie i jego mieszkańcy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BFE62E-BD8B-4659-9FA1-719E5E5D2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0612" y="4852070"/>
            <a:ext cx="2267028" cy="990474"/>
          </a:xfrm>
        </p:spPr>
        <p:txBody>
          <a:bodyPr anchor="t">
            <a:normAutofit fontScale="85000" lnSpcReduction="10000"/>
          </a:bodyPr>
          <a:lstStyle/>
          <a:p>
            <a:pPr algn="l"/>
            <a:endParaRPr lang="pl-PL" sz="2000" dirty="0"/>
          </a:p>
          <a:p>
            <a:pPr algn="l"/>
            <a:endParaRPr lang="pl-PL" sz="2000" dirty="0"/>
          </a:p>
          <a:p>
            <a:pPr algn="l"/>
            <a:r>
              <a:rPr lang="pl-PL" dirty="0"/>
              <a:t>Nikodem </a:t>
            </a:r>
            <a:r>
              <a:rPr lang="pl-PL" sz="2000" dirty="0"/>
              <a:t> Pocheć V 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F877BF-9FF3-4FA4-AD0B-C41D87824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r="17342" b="-1"/>
          <a:stretch/>
        </p:blipFill>
        <p:spPr>
          <a:xfrm>
            <a:off x="509518" y="576072"/>
            <a:ext cx="7032186" cy="48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49FFF5-D6F2-48A6-A8F2-4B66B2C2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6290DA-C0F0-49D0-B8C0-F620E90D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Rzemieślnicy</a:t>
            </a:r>
            <a:r>
              <a:rPr lang="pl-PL" dirty="0"/>
              <a:t> - wytwarzali między innymi </a:t>
            </a:r>
          </a:p>
          <a:p>
            <a:pPr marL="0" indent="0">
              <a:buNone/>
            </a:pPr>
            <a:r>
              <a:rPr lang="pl-PL" dirty="0"/>
              <a:t>naczynia , odzież , ozdoby i broń , </a:t>
            </a:r>
          </a:p>
          <a:p>
            <a:pPr marL="0" indent="0">
              <a:buNone/>
            </a:pPr>
            <a:r>
              <a:rPr lang="pl-PL" dirty="0"/>
              <a:t>a nawet instrumenty muzyczne . </a:t>
            </a:r>
          </a:p>
          <a:p>
            <a:pPr marL="0" indent="0">
              <a:buNone/>
            </a:pPr>
            <a:r>
              <a:rPr lang="pl-PL" dirty="0"/>
              <a:t>Ich warsztaty znajdowały </a:t>
            </a:r>
          </a:p>
          <a:p>
            <a:pPr marL="0" indent="0">
              <a:buNone/>
            </a:pPr>
            <a:r>
              <a:rPr lang="pl-PL" dirty="0"/>
              <a:t>najczęściej na podgrodziu.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8A0FE4F-29C0-41DF-905C-5D6947035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89" y="2170209"/>
            <a:ext cx="2623790" cy="41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5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C27083-C7E4-4C70-841C-9AE44950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7A01BD-F15A-4D3D-85B1-4F9839FA2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Kupcy</a:t>
            </a:r>
            <a:r>
              <a:rPr lang="pl-PL" dirty="0"/>
              <a:t> -  sprzedawali swoje towary </a:t>
            </a:r>
          </a:p>
          <a:p>
            <a:pPr marL="0" indent="0">
              <a:buNone/>
            </a:pPr>
            <a:r>
              <a:rPr lang="pl-PL" dirty="0"/>
              <a:t>podczas targów odbywające się na </a:t>
            </a:r>
          </a:p>
          <a:p>
            <a:pPr marL="0" indent="0">
              <a:buNone/>
            </a:pPr>
            <a:r>
              <a:rPr lang="pl-PL" dirty="0"/>
              <a:t>podgrodziu. </a:t>
            </a:r>
          </a:p>
          <a:p>
            <a:pPr marL="0" indent="0">
              <a:buNone/>
            </a:pPr>
            <a:r>
              <a:rPr lang="pl-PL" dirty="0"/>
              <a:t>W handlu używali między innymi  </a:t>
            </a:r>
          </a:p>
          <a:p>
            <a:pPr marL="0" indent="0">
              <a:buNone/>
            </a:pPr>
            <a:r>
              <a:rPr lang="pl-PL" dirty="0"/>
              <a:t>wag, aby dokładnie odmierzać ilość </a:t>
            </a:r>
          </a:p>
          <a:p>
            <a:pPr marL="0" indent="0">
              <a:buNone/>
            </a:pPr>
            <a:r>
              <a:rPr lang="pl-PL" dirty="0"/>
              <a:t>sprzedawanego towaru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754D2E4-AE2E-44C6-B4A1-3E66003C7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84" y="2206305"/>
            <a:ext cx="3092348" cy="39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6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459D1-DF8C-469E-8398-5FAB58F6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63ABC2-D070-410D-8D18-83E4F14FC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Wojowie </a:t>
            </a:r>
            <a:r>
              <a:rPr lang="pl-PL" dirty="0"/>
              <a:t>- strzegli bezpieczeństwa </a:t>
            </a:r>
          </a:p>
          <a:p>
            <a:pPr marL="0" indent="0">
              <a:buNone/>
            </a:pPr>
            <a:r>
              <a:rPr lang="pl-PL" dirty="0"/>
              <a:t>grodu i okolicznych ziem . Aby zachować </a:t>
            </a:r>
          </a:p>
          <a:p>
            <a:pPr marL="0" indent="0">
              <a:buNone/>
            </a:pPr>
            <a:r>
              <a:rPr lang="pl-PL" dirty="0"/>
              <a:t>gotowość do walki , dbali o sprawność fizyczną . </a:t>
            </a:r>
          </a:p>
          <a:p>
            <a:pPr marL="0" indent="0">
              <a:buNone/>
            </a:pPr>
            <a:r>
              <a:rPr lang="pl-PL" dirty="0"/>
              <a:t>Uprawiali zapasy i ćwiczyli  strzelanie z łuku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BC25D86-8290-4C71-A773-03B0C16B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83" y="2114026"/>
            <a:ext cx="2984645" cy="42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5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26FBAB-B529-451C-8BA8-C1EB5553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51814D-43A0-4BED-85AD-B22C1796B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1" y="2336873"/>
            <a:ext cx="9874732" cy="3599316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Książe</a:t>
            </a:r>
            <a:r>
              <a:rPr lang="pl-PL" dirty="0"/>
              <a:t> - ustanawiał prawa w państwie </a:t>
            </a:r>
          </a:p>
          <a:p>
            <a:pPr marL="0" indent="0">
              <a:buNone/>
            </a:pPr>
            <a:r>
              <a:rPr lang="pl-PL" dirty="0"/>
              <a:t>i był głównym sędzią . </a:t>
            </a:r>
          </a:p>
          <a:p>
            <a:pPr marL="0" indent="0">
              <a:buNone/>
            </a:pPr>
            <a:r>
              <a:rPr lang="pl-PL" dirty="0"/>
              <a:t>Mieszko | i Bolesław Chrobry  spędzali </a:t>
            </a:r>
          </a:p>
          <a:p>
            <a:pPr marL="0" indent="0">
              <a:buNone/>
            </a:pPr>
            <a:r>
              <a:rPr lang="pl-PL" dirty="0"/>
              <a:t>wiele czasu poza Gnieznem - wraz ze</a:t>
            </a:r>
          </a:p>
          <a:p>
            <a:pPr marL="0" indent="0">
              <a:buNone/>
            </a:pPr>
            <a:r>
              <a:rPr lang="pl-PL" dirty="0"/>
              <a:t> swoim dworem objeżdżali państwo , </a:t>
            </a:r>
          </a:p>
          <a:p>
            <a:pPr marL="0" indent="0">
              <a:buNone/>
            </a:pPr>
            <a:r>
              <a:rPr lang="pl-PL" dirty="0"/>
              <a:t>by doglądać jego sprawy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4E42E6-4B6E-4BA8-9FBC-34CFA8571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2" y="2130804"/>
            <a:ext cx="2750333" cy="40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5C7AF-C5CF-4F50-B593-C9078E50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1" y="753228"/>
            <a:ext cx="9889921" cy="1080938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GRÓD GNIEŹNIEŃSKI (X - XII WIEK)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C6B3C03-E2CB-44A3-9A78-CB82B9ECD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14" y="1945732"/>
            <a:ext cx="7737070" cy="4664349"/>
          </a:xfrm>
        </p:spPr>
      </p:pic>
    </p:spTree>
    <p:extLst>
      <p:ext uri="{BB962C8B-B14F-4D97-AF65-F5344CB8AC3E}">
        <p14:creationId xmlns:p14="http://schemas.microsoft.com/office/powerpoint/2010/main" val="274789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40EE8E-AF79-4A16-A766-13A8EBD9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173"/>
            <a:ext cx="10515600" cy="47817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         Co to jest gród i jakie spełniał funkcję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36A8F-4CCE-43C6-A84D-B5591D4F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358"/>
            <a:ext cx="10700158" cy="4155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FFFF00"/>
                </a:solidFill>
              </a:rPr>
              <a:t>Gród</a:t>
            </a:r>
            <a:r>
              <a:rPr lang="pl-PL" dirty="0"/>
              <a:t> to dana osada otoczona wałem, często miała rozbudowany system obronny. Gród był wzniesiony w trudno dostępnym miejscu dla wroga, Chroniła się w nim okoliczna ludność podczas wojny. </a:t>
            </a:r>
          </a:p>
          <a:p>
            <a:pPr marL="0" indent="0">
              <a:buNone/>
            </a:pPr>
            <a:r>
              <a:rPr lang="pl-PL" sz="3200" b="1" dirty="0">
                <a:solidFill>
                  <a:srgbClr val="FFFF00"/>
                </a:solidFill>
              </a:rPr>
              <a:t>Funkcje Grodu</a:t>
            </a:r>
            <a:r>
              <a:rPr lang="pl-PL" b="1" dirty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pl-PL" b="1" dirty="0"/>
              <a:t>-</a:t>
            </a:r>
            <a:r>
              <a:rPr lang="pl-PL" b="1" dirty="0">
                <a:solidFill>
                  <a:srgbClr val="FFFF00"/>
                </a:solidFill>
              </a:rPr>
              <a:t>obronna</a:t>
            </a:r>
            <a:r>
              <a:rPr lang="pl-PL" dirty="0"/>
              <a:t> -w umocnionych grodach bronili się jego mieszkańcy przez najazdami</a:t>
            </a:r>
          </a:p>
          <a:p>
            <a:pPr marL="0" indent="0">
              <a:buNone/>
            </a:pPr>
            <a:r>
              <a:rPr lang="pl-PL" b="1" dirty="0"/>
              <a:t>-</a:t>
            </a:r>
            <a:r>
              <a:rPr lang="pl-PL" b="1" dirty="0">
                <a:solidFill>
                  <a:srgbClr val="FFFF00"/>
                </a:solidFill>
              </a:rPr>
              <a:t>administracyjna</a:t>
            </a:r>
            <a:r>
              <a:rPr lang="pl-PL" dirty="0"/>
              <a:t> –siedziba władcy i jego urzędników</a:t>
            </a:r>
          </a:p>
          <a:p>
            <a:pPr marL="0" indent="0">
              <a:buNone/>
            </a:pPr>
            <a:r>
              <a:rPr lang="pl-PL" b="1" dirty="0"/>
              <a:t>-</a:t>
            </a:r>
            <a:r>
              <a:rPr lang="pl-PL" b="1" dirty="0">
                <a:solidFill>
                  <a:srgbClr val="FFFF00"/>
                </a:solidFill>
              </a:rPr>
              <a:t>gospodarcza</a:t>
            </a:r>
            <a:r>
              <a:rPr lang="pl-PL" dirty="0"/>
              <a:t>-w spichlerzach przechowywano daniny</a:t>
            </a:r>
          </a:p>
          <a:p>
            <a:pPr marL="0" indent="0">
              <a:buNone/>
            </a:pPr>
            <a:r>
              <a:rPr lang="pl-PL" b="1" dirty="0"/>
              <a:t>-</a:t>
            </a:r>
            <a:r>
              <a:rPr lang="pl-PL" b="1" dirty="0">
                <a:solidFill>
                  <a:srgbClr val="FFFF00"/>
                </a:solidFill>
              </a:rPr>
              <a:t>kościelna</a:t>
            </a:r>
            <a:r>
              <a:rPr lang="pl-PL" b="1" dirty="0"/>
              <a:t> </a:t>
            </a:r>
            <a:r>
              <a:rPr lang="pl-PL" dirty="0"/>
              <a:t>– po przyjęciu chrześcijaństwa w grodach budowano katedry</a:t>
            </a:r>
          </a:p>
        </p:txBody>
      </p:sp>
    </p:spTree>
    <p:extLst>
      <p:ext uri="{BB962C8B-B14F-4D97-AF65-F5344CB8AC3E}">
        <p14:creationId xmlns:p14="http://schemas.microsoft.com/office/powerpoint/2010/main" val="306162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73F7D8-384C-4B2F-9520-E232B89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3F7907-7A96-4F3B-B660-30FC4AEA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66" y="1834166"/>
            <a:ext cx="9261288" cy="441423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 panowania pierwszych Piastów funkcje książęcych siedzib  pełniły miedzy innymi Poznań i Ostrów Lednicki. </a:t>
            </a:r>
          </a:p>
          <a:p>
            <a:pPr marL="0" indent="0">
              <a:buNone/>
            </a:pPr>
            <a:r>
              <a:rPr lang="pl-PL" dirty="0"/>
              <a:t>Jednym, z głównych grodów piastowskich było również </a:t>
            </a:r>
            <a:r>
              <a:rPr lang="pl-PL" b="1" dirty="0"/>
              <a:t>Gniezno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Leżał ono na wzgórzu otoczonym jeziorami i strumieniami. </a:t>
            </a:r>
          </a:p>
          <a:p>
            <a:pPr marL="0" indent="0">
              <a:buNone/>
            </a:pPr>
            <a:r>
              <a:rPr lang="pl-PL" dirty="0"/>
              <a:t>Dzięki temu miało doskonałą naturalną ochronne przed  najazdami wrogich wojsk. </a:t>
            </a:r>
          </a:p>
          <a:p>
            <a:pPr marL="0" indent="0">
              <a:buNone/>
            </a:pPr>
            <a:r>
              <a:rPr lang="pl-PL" b="1" dirty="0"/>
              <a:t>Gniezno</a:t>
            </a:r>
            <a:r>
              <a:rPr lang="pl-PL" dirty="0"/>
              <a:t> było jednym z najważniejszych grodów w państwie pierwszych Piastów.</a:t>
            </a:r>
          </a:p>
        </p:txBody>
      </p:sp>
    </p:spTree>
    <p:extLst>
      <p:ext uri="{BB962C8B-B14F-4D97-AF65-F5344CB8AC3E}">
        <p14:creationId xmlns:p14="http://schemas.microsoft.com/office/powerpoint/2010/main" val="414809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6B2D3-DE11-4B31-9C4F-05B4AC67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Budowa grodu: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72EFAF-C0CB-425C-B753-8EDDDAEB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86" y="2185871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Wał obrony </a:t>
            </a:r>
            <a:r>
              <a:rPr lang="pl-PL" dirty="0"/>
              <a:t>- tworzyła ziemno-drewniana konstrukcja , która otaczała gród i chroniła go przed atakami nieprzyjaciół.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80303E-7DCF-4A97-9B36-7C6C11805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2261" y="-239305"/>
            <a:ext cx="1594835" cy="95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7A2883-C667-4358-B53C-46ED90C4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20F0FF-9257-4D67-88CB-4BF0B0D31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Podgrodzie </a:t>
            </a:r>
            <a:r>
              <a:rPr lang="pl-PL" dirty="0"/>
              <a:t>- miało własny wał obronny </a:t>
            </a:r>
          </a:p>
          <a:p>
            <a:pPr marL="0" indent="0">
              <a:buNone/>
            </a:pPr>
            <a:r>
              <a:rPr lang="pl-PL" dirty="0"/>
              <a:t>i bramę . Zamieszkiwali je głównie </a:t>
            </a:r>
          </a:p>
          <a:p>
            <a:pPr marL="0" indent="0">
              <a:buNone/>
            </a:pPr>
            <a:r>
              <a:rPr lang="pl-PL" dirty="0"/>
              <a:t>rzemieślnicy i kupcy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94A5D1B-5F74-4307-B764-8100AAEE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70" y="2423100"/>
            <a:ext cx="3354882" cy="39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5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0D2BD-F36C-44F4-8B2F-6151817C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4FAF2-6534-4A85-B0B4-1BA92B8F0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Kościół</a:t>
            </a:r>
            <a:r>
              <a:rPr lang="pl-PL" dirty="0"/>
              <a:t> - był miejscem modlitwy . </a:t>
            </a:r>
          </a:p>
          <a:p>
            <a:pPr marL="0" indent="0">
              <a:buNone/>
            </a:pPr>
            <a:r>
              <a:rPr lang="pl-PL" dirty="0"/>
              <a:t>Jako budynek wzniesiony z kamienia </a:t>
            </a:r>
          </a:p>
          <a:p>
            <a:pPr marL="0" indent="0">
              <a:buNone/>
            </a:pPr>
            <a:r>
              <a:rPr lang="pl-PL" dirty="0"/>
              <a:t>pełnił także funkcje obronne.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A2C6435-A441-4289-B66A-C846B4BE8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61" y="2336873"/>
            <a:ext cx="2381704" cy="33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7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689FC-9355-4530-AD33-20EDA711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F7037C-4093-4FBE-A10D-E44D8F5DA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Brama</a:t>
            </a:r>
            <a:r>
              <a:rPr lang="pl-PL" dirty="0"/>
              <a:t> - z wieżą obronną strzegła  wjazdu do grodu.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A4344D8-0AEF-48B8-BB3F-EDC52588D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16" y="2938620"/>
            <a:ext cx="4478093" cy="31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585715-EAE2-4BFD-A5AC-A4945B83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8F1F17-66BB-4503-8E49-9A16D3A54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Siedziba księcia </a:t>
            </a:r>
            <a:r>
              <a:rPr lang="pl-PL" dirty="0"/>
              <a:t>- mieściła się w głównej części grodu . Oprócz kościoła była jedną kamienną budowlą . </a:t>
            </a:r>
          </a:p>
          <a:p>
            <a:pPr marL="0" indent="0">
              <a:buNone/>
            </a:pPr>
            <a:r>
              <a:rPr lang="pl-PL" dirty="0"/>
              <a:t>Mieszkał tu książę wraz z rodziną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662CA58-D43A-4E27-A1D7-8DBE03FFE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76" y="3174681"/>
            <a:ext cx="4214283" cy="27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7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0A5C3C-9DC4-4FC4-9094-6860EB8F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                Mieszkańcy grodu: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5A01B4-8620-49AF-8BB2-46C0E6A1F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Chłopi</a:t>
            </a:r>
            <a:r>
              <a:rPr lang="pl-PL" dirty="0"/>
              <a:t> - mieszkali w pobliżu grodu , </a:t>
            </a:r>
          </a:p>
          <a:p>
            <a:pPr marL="0" indent="0">
              <a:buNone/>
            </a:pPr>
            <a:r>
              <a:rPr lang="pl-PL" dirty="0"/>
              <a:t>zajmowali się uprawą ziemi i hodowlą zwierząt . </a:t>
            </a:r>
          </a:p>
          <a:p>
            <a:pPr marL="0" indent="0">
              <a:buNone/>
            </a:pPr>
            <a:r>
              <a:rPr lang="pl-PL" dirty="0"/>
              <a:t>Byli najliczniejszą grupą</a:t>
            </a:r>
          </a:p>
          <a:p>
            <a:pPr marL="0" indent="0">
              <a:buNone/>
            </a:pPr>
            <a:r>
              <a:rPr lang="pl-PL" dirty="0"/>
              <a:t> poddanych w państwie Mieszka|.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B9FD1A8-9EA5-4FC5-B2A5-16D9D8745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98" y="2249593"/>
            <a:ext cx="2594539" cy="37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058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234</TotalTime>
  <Words>376</Words>
  <Application>Microsoft Office PowerPoint</Application>
  <PresentationFormat>Panoramiczny</PresentationFormat>
  <Paragraphs>63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Gród w Gnieźnie i jego mieszkańcy </vt:lpstr>
      <vt:lpstr>         Co to jest gród i jakie spełniał funkcję</vt:lpstr>
      <vt:lpstr>Prezentacja programu PowerPoint</vt:lpstr>
      <vt:lpstr>Budowa grodu: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Mieszkańcy grodu:  </vt:lpstr>
      <vt:lpstr>Prezentacja programu PowerPoint</vt:lpstr>
      <vt:lpstr>Prezentacja programu PowerPoint</vt:lpstr>
      <vt:lpstr>Prezentacja programu PowerPoint</vt:lpstr>
      <vt:lpstr>Prezentacja programu PowerPoint</vt:lpstr>
      <vt:lpstr>GRÓD GNIEŹNIEŃSKI (X - XII WIEK)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Gród w Gnieźnie i jego mieszkańcy</dc:title>
  <dc:creator>pc</dc:creator>
  <cp:lastModifiedBy>pc</cp:lastModifiedBy>
  <cp:revision>16</cp:revision>
  <dcterms:created xsi:type="dcterms:W3CDTF">2020-03-17T16:05:22Z</dcterms:created>
  <dcterms:modified xsi:type="dcterms:W3CDTF">2020-03-17T21:00:41Z</dcterms:modified>
</cp:coreProperties>
</file>