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C2108-E74A-D7BA-2D76-A6A39434E742}" v="1759" dt="2020-04-13T18:05:0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viewProps" Target="viewProp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presProps" Target="presProps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ableStyles" Target="tableStyle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theme" Target="theme/theme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microsoft.com/office/2015/10/relationships/revisionInfo" Target="revisionInfo.xml" Id="rId22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8ECAE-C8F5-4EB7-8C7B-806B563367B6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0"/>
      <dgm:spPr/>
      <dgm:t>
        <a:bodyPr/>
        <a:lstStyle/>
        <a:p>
          <a:endParaRPr lang="pl-PL"/>
        </a:p>
      </dgm:t>
    </dgm:pt>
    <dgm:pt modelId="{CC2CF7A1-6086-42B0-AA6C-C1E181343759}">
      <dgm:prSet phldrT="[Tekst]" phldr="1"/>
      <dgm:spPr/>
      <dgm:t>
        <a:bodyPr/>
        <a:lstStyle/>
        <a:p>
          <a:endParaRPr lang="pl-PL"/>
        </a:p>
      </dgm:t>
    </dgm:pt>
    <dgm:pt modelId="{6B6BAB75-B935-4CB0-A5F8-E1A766906927}" type="parTrans" cxnId="{7AE041C0-4A9F-47FE-92D8-124C483E5CDE}">
      <dgm:prSet/>
      <dgm:spPr/>
      <dgm:t>
        <a:bodyPr/>
        <a:lstStyle/>
        <a:p>
          <a:endParaRPr lang="pl-PL"/>
        </a:p>
      </dgm:t>
    </dgm:pt>
    <dgm:pt modelId="{7CAA45D8-0C80-4C6A-A505-AFF779935344}" type="sibTrans" cxnId="{7AE041C0-4A9F-47FE-92D8-124C483E5CDE}">
      <dgm:prSet/>
      <dgm:spPr/>
      <dgm:t>
        <a:bodyPr/>
        <a:lstStyle/>
        <a:p>
          <a:endParaRPr lang="pl-PL"/>
        </a:p>
      </dgm:t>
    </dgm:pt>
    <dgm:pt modelId="{CB83C0E2-CC28-4FC2-8F77-5CF29C797845}">
      <dgm:prSet phldrT="[Tekst]" phldr="1"/>
      <dgm:spPr/>
      <dgm:t>
        <a:bodyPr/>
        <a:lstStyle/>
        <a:p>
          <a:endParaRPr lang="pl-PL"/>
        </a:p>
      </dgm:t>
    </dgm:pt>
    <dgm:pt modelId="{1E695CA1-45E4-4759-B7FA-08115FA956C5}" type="parTrans" cxnId="{7AB958B6-DCF8-412D-9849-5BF7ED875AAF}">
      <dgm:prSet/>
      <dgm:spPr/>
      <dgm:t>
        <a:bodyPr/>
        <a:lstStyle/>
        <a:p>
          <a:endParaRPr lang="pl-PL"/>
        </a:p>
      </dgm:t>
    </dgm:pt>
    <dgm:pt modelId="{1CB581F5-0609-4122-8774-6570480FD4AA}" type="sibTrans" cxnId="{7AB958B6-DCF8-412D-9849-5BF7ED875AAF}">
      <dgm:prSet/>
      <dgm:spPr/>
      <dgm:t>
        <a:bodyPr/>
        <a:lstStyle/>
        <a:p>
          <a:endParaRPr lang="pl-PL"/>
        </a:p>
      </dgm:t>
    </dgm:pt>
    <dgm:pt modelId="{5A32ED9A-0B00-475E-BBB1-10C7A35ACB96}">
      <dgm:prSet phldrT="[Tekst]" phldr="1"/>
      <dgm:spPr/>
      <dgm:t>
        <a:bodyPr/>
        <a:lstStyle/>
        <a:p>
          <a:endParaRPr lang="pl-PL"/>
        </a:p>
      </dgm:t>
    </dgm:pt>
    <dgm:pt modelId="{B526FF99-D4F1-4942-96F1-F7E9040C6253}" type="parTrans" cxnId="{1938BCAE-7244-433E-A499-FAEBF0FD494F}">
      <dgm:prSet/>
      <dgm:spPr/>
      <dgm:t>
        <a:bodyPr/>
        <a:lstStyle/>
        <a:p>
          <a:endParaRPr lang="pl-PL"/>
        </a:p>
      </dgm:t>
    </dgm:pt>
    <dgm:pt modelId="{9D13AEBF-9CC9-43DE-A759-90A629510B0F}" type="sibTrans" cxnId="{1938BCAE-7244-433E-A499-FAEBF0FD494F}">
      <dgm:prSet/>
      <dgm:spPr/>
      <dgm:t>
        <a:bodyPr/>
        <a:lstStyle/>
        <a:p>
          <a:endParaRPr lang="pl-PL"/>
        </a:p>
      </dgm:t>
    </dgm:pt>
    <dgm:pt modelId="{6D454143-C01F-4FFC-AA9F-517E69058ABE}">
      <dgm:prSet phldrT="[Tekst]" phldr="1"/>
      <dgm:spPr/>
      <dgm:t>
        <a:bodyPr/>
        <a:lstStyle/>
        <a:p>
          <a:endParaRPr lang="pl-PL"/>
        </a:p>
      </dgm:t>
    </dgm:pt>
    <dgm:pt modelId="{9C1CDAA0-ED89-4542-8655-5395ADE5274F}" type="parTrans" cxnId="{4A8F214D-5594-4265-9FBB-23BC9B6F0F9F}">
      <dgm:prSet/>
      <dgm:spPr/>
      <dgm:t>
        <a:bodyPr/>
        <a:lstStyle/>
        <a:p>
          <a:endParaRPr lang="pl-PL"/>
        </a:p>
      </dgm:t>
    </dgm:pt>
    <dgm:pt modelId="{813055F8-F7D8-403A-B602-BAA80B1DA613}" type="sibTrans" cxnId="{4A8F214D-5594-4265-9FBB-23BC9B6F0F9F}">
      <dgm:prSet/>
      <dgm:spPr/>
      <dgm:t>
        <a:bodyPr/>
        <a:lstStyle/>
        <a:p>
          <a:endParaRPr lang="pl-PL"/>
        </a:p>
      </dgm:t>
    </dgm:pt>
    <dgm:pt modelId="{6560D7DB-B114-4633-845C-BAE0BE55FF25}">
      <dgm:prSet phldrT="[Tekst]" phldr="1"/>
      <dgm:spPr/>
      <dgm:t>
        <a:bodyPr/>
        <a:lstStyle/>
        <a:p>
          <a:endParaRPr lang="pl-PL"/>
        </a:p>
      </dgm:t>
    </dgm:pt>
    <dgm:pt modelId="{F45E72A1-C4FB-4F54-9EFC-155451C60CED}" type="parTrans" cxnId="{6CDA4312-2BA0-40F4-B392-40459822DF23}">
      <dgm:prSet/>
      <dgm:spPr/>
      <dgm:t>
        <a:bodyPr/>
        <a:lstStyle/>
        <a:p>
          <a:endParaRPr lang="pl-PL"/>
        </a:p>
      </dgm:t>
    </dgm:pt>
    <dgm:pt modelId="{F3C13406-61D3-4073-81B8-FCE581C061F4}" type="sibTrans" cxnId="{6CDA4312-2BA0-40F4-B392-40459822DF23}">
      <dgm:prSet/>
      <dgm:spPr/>
      <dgm:t>
        <a:bodyPr/>
        <a:lstStyle/>
        <a:p>
          <a:endParaRPr lang="pl-PL"/>
        </a:p>
      </dgm:t>
    </dgm:pt>
    <dgm:pt modelId="{FD8B8952-47F1-4AEF-9952-94A6B88B55B1}" type="pres">
      <dgm:prSet presAssocID="{3DF8ECAE-C8F5-4EB7-8C7B-806B563367B6}" presName="diagram" presStyleCnt="0">
        <dgm:presLayoutVars>
          <dgm:dir/>
          <dgm:resizeHandles val="exact"/>
        </dgm:presLayoutVars>
      </dgm:prSet>
      <dgm:spPr/>
    </dgm:pt>
    <dgm:pt modelId="{B82C95B2-B93A-4167-96DC-4DF2308FB5F4}" type="pres">
      <dgm:prSet presAssocID="{CC2CF7A1-6086-42B0-AA6C-C1E181343759}" presName="node" presStyleLbl="node1" presStyleIdx="0" presStyleCnt="5">
        <dgm:presLayoutVars>
          <dgm:bulletEnabled val="1"/>
        </dgm:presLayoutVars>
      </dgm:prSet>
      <dgm:spPr/>
    </dgm:pt>
    <dgm:pt modelId="{4473B3BB-0929-4859-8615-F3D166B02955}" type="pres">
      <dgm:prSet presAssocID="{7CAA45D8-0C80-4C6A-A505-AFF779935344}" presName="sibTrans" presStyleCnt="0"/>
      <dgm:spPr/>
    </dgm:pt>
    <dgm:pt modelId="{BD44E7CC-0AB2-4E5B-852F-0FA54920DA94}" type="pres">
      <dgm:prSet presAssocID="{CB83C0E2-CC28-4FC2-8F77-5CF29C797845}" presName="node" presStyleLbl="node1" presStyleIdx="1" presStyleCnt="5">
        <dgm:presLayoutVars>
          <dgm:bulletEnabled val="1"/>
        </dgm:presLayoutVars>
      </dgm:prSet>
      <dgm:spPr/>
    </dgm:pt>
    <dgm:pt modelId="{EE38C3D5-2228-415D-A52C-91A9F8C4C606}" type="pres">
      <dgm:prSet presAssocID="{1CB581F5-0609-4122-8774-6570480FD4AA}" presName="sibTrans" presStyleCnt="0"/>
      <dgm:spPr/>
    </dgm:pt>
    <dgm:pt modelId="{60D047C5-495C-4923-B245-F6104AFCCD66}" type="pres">
      <dgm:prSet presAssocID="{5A32ED9A-0B00-475E-BBB1-10C7A35ACB96}" presName="node" presStyleLbl="node1" presStyleIdx="2" presStyleCnt="5">
        <dgm:presLayoutVars>
          <dgm:bulletEnabled val="1"/>
        </dgm:presLayoutVars>
      </dgm:prSet>
      <dgm:spPr/>
    </dgm:pt>
    <dgm:pt modelId="{6449407F-F66D-432C-80B9-267AAF2B5AC9}" type="pres">
      <dgm:prSet presAssocID="{9D13AEBF-9CC9-43DE-A759-90A629510B0F}" presName="sibTrans" presStyleCnt="0"/>
      <dgm:spPr/>
    </dgm:pt>
    <dgm:pt modelId="{5E3437A5-07B7-4661-9F3F-B9754D48A355}" type="pres">
      <dgm:prSet presAssocID="{6D454143-C01F-4FFC-AA9F-517E69058ABE}" presName="node" presStyleLbl="node1" presStyleIdx="3" presStyleCnt="5">
        <dgm:presLayoutVars>
          <dgm:bulletEnabled val="1"/>
        </dgm:presLayoutVars>
      </dgm:prSet>
      <dgm:spPr/>
    </dgm:pt>
    <dgm:pt modelId="{C5D55FEF-C69A-447C-AFD2-E9A02D0932E6}" type="pres">
      <dgm:prSet presAssocID="{813055F8-F7D8-403A-B602-BAA80B1DA613}" presName="sibTrans" presStyleCnt="0"/>
      <dgm:spPr/>
    </dgm:pt>
    <dgm:pt modelId="{D976204A-627E-477E-BD13-814EB96A8C9D}" type="pres">
      <dgm:prSet presAssocID="{6560D7DB-B114-4633-845C-BAE0BE55FF25}" presName="node" presStyleLbl="node1" presStyleIdx="4" presStyleCnt="5">
        <dgm:presLayoutVars>
          <dgm:bulletEnabled val="1"/>
        </dgm:presLayoutVars>
      </dgm:prSet>
      <dgm:spPr/>
    </dgm:pt>
  </dgm:ptLst>
  <dgm:cxnLst>
    <dgm:cxn modelId="{6CDA4312-2BA0-40F4-B392-40459822DF23}" srcId="{3DF8ECAE-C8F5-4EB7-8C7B-806B563367B6}" destId="{6560D7DB-B114-4633-845C-BAE0BE55FF25}" srcOrd="4" destOrd="0" parTransId="{F45E72A1-C4FB-4F54-9EFC-155451C60CED}" sibTransId="{F3C13406-61D3-4073-81B8-FCE581C061F4}"/>
    <dgm:cxn modelId="{40F22E15-4065-4D05-9917-4B1B633B9FBC}" type="presOf" srcId="{3DF8ECAE-C8F5-4EB7-8C7B-806B563367B6}" destId="{FD8B8952-47F1-4AEF-9952-94A6B88B55B1}" srcOrd="0" destOrd="0" presId="urn:microsoft.com/office/officeart/2005/8/layout/default"/>
    <dgm:cxn modelId="{F0CDD92F-6F1C-4389-BD32-381C414655FE}" type="presOf" srcId="{CB83C0E2-CC28-4FC2-8F77-5CF29C797845}" destId="{BD44E7CC-0AB2-4E5B-852F-0FA54920DA94}" srcOrd="0" destOrd="0" presId="urn:microsoft.com/office/officeart/2005/8/layout/default"/>
    <dgm:cxn modelId="{4A8F214D-5594-4265-9FBB-23BC9B6F0F9F}" srcId="{3DF8ECAE-C8F5-4EB7-8C7B-806B563367B6}" destId="{6D454143-C01F-4FFC-AA9F-517E69058ABE}" srcOrd="3" destOrd="0" parTransId="{9C1CDAA0-ED89-4542-8655-5395ADE5274F}" sibTransId="{813055F8-F7D8-403A-B602-BAA80B1DA613}"/>
    <dgm:cxn modelId="{DC23B470-4D90-4948-83E5-24110A3E13BB}" type="presOf" srcId="{6560D7DB-B114-4633-845C-BAE0BE55FF25}" destId="{D976204A-627E-477E-BD13-814EB96A8C9D}" srcOrd="0" destOrd="0" presId="urn:microsoft.com/office/officeart/2005/8/layout/default"/>
    <dgm:cxn modelId="{1938BCAE-7244-433E-A499-FAEBF0FD494F}" srcId="{3DF8ECAE-C8F5-4EB7-8C7B-806B563367B6}" destId="{5A32ED9A-0B00-475E-BBB1-10C7A35ACB96}" srcOrd="2" destOrd="0" parTransId="{B526FF99-D4F1-4942-96F1-F7E9040C6253}" sibTransId="{9D13AEBF-9CC9-43DE-A759-90A629510B0F}"/>
    <dgm:cxn modelId="{7AB958B6-DCF8-412D-9849-5BF7ED875AAF}" srcId="{3DF8ECAE-C8F5-4EB7-8C7B-806B563367B6}" destId="{CB83C0E2-CC28-4FC2-8F77-5CF29C797845}" srcOrd="1" destOrd="0" parTransId="{1E695CA1-45E4-4759-B7FA-08115FA956C5}" sibTransId="{1CB581F5-0609-4122-8774-6570480FD4AA}"/>
    <dgm:cxn modelId="{7AE041C0-4A9F-47FE-92D8-124C483E5CDE}" srcId="{3DF8ECAE-C8F5-4EB7-8C7B-806B563367B6}" destId="{CC2CF7A1-6086-42B0-AA6C-C1E181343759}" srcOrd="0" destOrd="0" parTransId="{6B6BAB75-B935-4CB0-A5F8-E1A766906927}" sibTransId="{7CAA45D8-0C80-4C6A-A505-AFF779935344}"/>
    <dgm:cxn modelId="{6795C6C2-4482-492D-8AC2-9E1FDAD8487E}" type="presOf" srcId="{5A32ED9A-0B00-475E-BBB1-10C7A35ACB96}" destId="{60D047C5-495C-4923-B245-F6104AFCCD66}" srcOrd="0" destOrd="0" presId="urn:microsoft.com/office/officeart/2005/8/layout/default"/>
    <dgm:cxn modelId="{CCD32FDE-F103-4D0E-8740-23B9F4F062FD}" type="presOf" srcId="{6D454143-C01F-4FFC-AA9F-517E69058ABE}" destId="{5E3437A5-07B7-4661-9F3F-B9754D48A355}" srcOrd="0" destOrd="0" presId="urn:microsoft.com/office/officeart/2005/8/layout/default"/>
    <dgm:cxn modelId="{F42796E6-53CA-4201-B8E7-C8AC44F8EDD4}" type="presOf" srcId="{CC2CF7A1-6086-42B0-AA6C-C1E181343759}" destId="{B82C95B2-B93A-4167-96DC-4DF2308FB5F4}" srcOrd="0" destOrd="0" presId="urn:microsoft.com/office/officeart/2005/8/layout/default"/>
    <dgm:cxn modelId="{BEFFABB6-58DA-4EAA-89E7-5F2C84107C9F}" type="presParOf" srcId="{FD8B8952-47F1-4AEF-9952-94A6B88B55B1}" destId="{B82C95B2-B93A-4167-96DC-4DF2308FB5F4}" srcOrd="0" destOrd="0" presId="urn:microsoft.com/office/officeart/2005/8/layout/default"/>
    <dgm:cxn modelId="{9DAF609B-33D1-4022-9DE0-547DB0DE65D4}" type="presParOf" srcId="{FD8B8952-47F1-4AEF-9952-94A6B88B55B1}" destId="{4473B3BB-0929-4859-8615-F3D166B02955}" srcOrd="1" destOrd="0" presId="urn:microsoft.com/office/officeart/2005/8/layout/default"/>
    <dgm:cxn modelId="{A04D9AC9-19D5-4989-BC26-A9DE18CBC9E0}" type="presParOf" srcId="{FD8B8952-47F1-4AEF-9952-94A6B88B55B1}" destId="{BD44E7CC-0AB2-4E5B-852F-0FA54920DA94}" srcOrd="2" destOrd="0" presId="urn:microsoft.com/office/officeart/2005/8/layout/default"/>
    <dgm:cxn modelId="{B9D277A7-FBA7-4600-A922-4AB4DA7DC148}" type="presParOf" srcId="{FD8B8952-47F1-4AEF-9952-94A6B88B55B1}" destId="{EE38C3D5-2228-415D-A52C-91A9F8C4C606}" srcOrd="3" destOrd="0" presId="urn:microsoft.com/office/officeart/2005/8/layout/default"/>
    <dgm:cxn modelId="{37F5E47D-45DB-4E1B-98FC-B29E1EAA9449}" type="presParOf" srcId="{FD8B8952-47F1-4AEF-9952-94A6B88B55B1}" destId="{60D047C5-495C-4923-B245-F6104AFCCD66}" srcOrd="4" destOrd="0" presId="urn:microsoft.com/office/officeart/2005/8/layout/default"/>
    <dgm:cxn modelId="{BC88A876-C99D-4061-91E2-234AAE3F2B90}" type="presParOf" srcId="{FD8B8952-47F1-4AEF-9952-94A6B88B55B1}" destId="{6449407F-F66D-432C-80B9-267AAF2B5AC9}" srcOrd="5" destOrd="0" presId="urn:microsoft.com/office/officeart/2005/8/layout/default"/>
    <dgm:cxn modelId="{4A81EDB5-F507-480F-A549-7ADEE2F3CC84}" type="presParOf" srcId="{FD8B8952-47F1-4AEF-9952-94A6B88B55B1}" destId="{5E3437A5-07B7-4661-9F3F-B9754D48A355}" srcOrd="6" destOrd="0" presId="urn:microsoft.com/office/officeart/2005/8/layout/default"/>
    <dgm:cxn modelId="{E2C3EDB0-FB63-4216-B618-3E2BD14DBD56}" type="presParOf" srcId="{FD8B8952-47F1-4AEF-9952-94A6B88B55B1}" destId="{C5D55FEF-C69A-447C-AFD2-E9A02D0932E6}" srcOrd="7" destOrd="0" presId="urn:microsoft.com/office/officeart/2005/8/layout/default"/>
    <dgm:cxn modelId="{BC20D4C0-9B4F-40FD-A38B-BFC8F5792BEF}" type="presParOf" srcId="{FD8B8952-47F1-4AEF-9952-94A6B88B55B1}" destId="{D976204A-627E-477E-BD13-814EB96A8C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C95B2-B93A-4167-96DC-4DF2308FB5F4}">
      <dsp:nvSpPr>
        <dsp:cNvPr id="0" name=""/>
        <dsp:cNvSpPr/>
      </dsp:nvSpPr>
      <dsp:spPr>
        <a:xfrm>
          <a:off x="116900" y="397"/>
          <a:ext cx="1819327" cy="1091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116900" y="397"/>
        <a:ext cx="1819327" cy="1091596"/>
      </dsp:txXfrm>
    </dsp:sp>
    <dsp:sp modelId="{BD44E7CC-0AB2-4E5B-852F-0FA54920DA94}">
      <dsp:nvSpPr>
        <dsp:cNvPr id="0" name=""/>
        <dsp:cNvSpPr/>
      </dsp:nvSpPr>
      <dsp:spPr>
        <a:xfrm>
          <a:off x="2118160" y="397"/>
          <a:ext cx="1819327" cy="1091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2118160" y="397"/>
        <a:ext cx="1819327" cy="1091596"/>
      </dsp:txXfrm>
    </dsp:sp>
    <dsp:sp modelId="{60D047C5-495C-4923-B245-F6104AFCCD66}">
      <dsp:nvSpPr>
        <dsp:cNvPr id="0" name=""/>
        <dsp:cNvSpPr/>
      </dsp:nvSpPr>
      <dsp:spPr>
        <a:xfrm>
          <a:off x="116900" y="1273926"/>
          <a:ext cx="1819327" cy="1091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116900" y="1273926"/>
        <a:ext cx="1819327" cy="1091596"/>
      </dsp:txXfrm>
    </dsp:sp>
    <dsp:sp modelId="{5E3437A5-07B7-4661-9F3F-B9754D48A355}">
      <dsp:nvSpPr>
        <dsp:cNvPr id="0" name=""/>
        <dsp:cNvSpPr/>
      </dsp:nvSpPr>
      <dsp:spPr>
        <a:xfrm>
          <a:off x="2118160" y="1273926"/>
          <a:ext cx="1819327" cy="1091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2118160" y="1273926"/>
        <a:ext cx="1819327" cy="1091596"/>
      </dsp:txXfrm>
    </dsp:sp>
    <dsp:sp modelId="{D976204A-627E-477E-BD13-814EB96A8C9D}">
      <dsp:nvSpPr>
        <dsp:cNvPr id="0" name=""/>
        <dsp:cNvSpPr/>
      </dsp:nvSpPr>
      <dsp:spPr>
        <a:xfrm>
          <a:off x="1117530" y="2547456"/>
          <a:ext cx="1819327" cy="1091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1117530" y="2547456"/>
        <a:ext cx="1819327" cy="109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l.wikipedia.org/wiki/Ko%C5%9Bci%C3%B3%C5%82_(budynek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9AF283-B1B2-4F5B-B793-F6485102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6220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CHOSZCZNO</a:t>
            </a:r>
            <a:br>
              <a:rPr lang="en-US" sz="3100" dirty="0"/>
            </a:br>
            <a:r>
              <a:rPr lang="en-US" sz="3100" dirty="0" err="1"/>
              <a:t>Moje</a:t>
            </a:r>
            <a:r>
              <a:rPr lang="en-US" sz="3100" dirty="0"/>
              <a:t> </a:t>
            </a:r>
            <a:r>
              <a:rPr lang="en-US" sz="3100" dirty="0" err="1"/>
              <a:t>miasto</a:t>
            </a:r>
            <a:br>
              <a:rPr lang="en-US" sz="3100" dirty="0"/>
            </a:br>
            <a:r>
              <a:rPr lang="en-US" sz="3100" dirty="0" err="1"/>
              <a:t>Praca</a:t>
            </a:r>
            <a:r>
              <a:rPr lang="en-US" sz="3100" dirty="0"/>
              <a:t> </a:t>
            </a:r>
            <a:br>
              <a:rPr lang="en-US" sz="3100" dirty="0"/>
            </a:br>
            <a:r>
              <a:rPr lang="en-US" sz="3100" dirty="0" err="1"/>
              <a:t>Samuela</a:t>
            </a:r>
            <a:r>
              <a:rPr lang="en-US" sz="3100" dirty="0"/>
              <a:t> </a:t>
            </a:r>
            <a:r>
              <a:rPr lang="en-US" sz="3100" dirty="0" err="1"/>
              <a:t>Latkowskiego</a:t>
            </a:r>
            <a:r>
              <a:rPr lang="en-US" sz="3100" dirty="0"/>
              <a:t> z </a:t>
            </a:r>
            <a:r>
              <a:rPr lang="en-US" sz="3100" dirty="0" err="1"/>
              <a:t>Vd</a:t>
            </a:r>
            <a:endParaRPr lang="en-US" sz="3100" dirty="0" err="1"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jasne, budynek, ulica&#10;&#10;Opis wygenerowany przy bardzo wysokim poziomie pewności">
            <a:extLst>
              <a:ext uri="{FF2B5EF4-FFF2-40B4-BE49-F238E27FC236}">
                <a16:creationId xmlns:a16="http://schemas.microsoft.com/office/drawing/2014/main" id="{CBF18180-49B1-4F29-B5C5-230C6B6B4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4" r="-2" b="-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D46EF9-B277-490D-B6DD-28B5769A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032" y="1939603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b="1" kern="1200" err="1">
                <a:latin typeface="+mj-lt"/>
                <a:ea typeface="+mj-ea"/>
                <a:cs typeface="+mj-cs"/>
              </a:rPr>
              <a:t>mury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b="1" kern="1200" err="1">
                <a:latin typeface="+mj-lt"/>
                <a:ea typeface="+mj-ea"/>
                <a:cs typeface="+mj-cs"/>
              </a:rPr>
              <a:t>miejskie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b="1" kern="1200" err="1">
                <a:latin typeface="+mj-lt"/>
                <a:ea typeface="+mj-ea"/>
                <a:cs typeface="+mj-cs"/>
              </a:rPr>
              <a:t>obronne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z XIV–XV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w.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Fragmenty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północny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południowy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zachodni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przy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ul. 22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lipca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, ul.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Bohaterów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Warszawy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ul. Mur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Południowy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; do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czasów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obecnych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zachowały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się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jedynie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niewielkie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fragmenty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średniowiecznego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muru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miasta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istnieje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ponad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połowa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muru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północnego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oraz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cząstki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muru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południowego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zachodniego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Zachował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się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także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wał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ziemny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zwany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w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przeszłości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„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Mnisim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err="1">
                <a:latin typeface="+mj-lt"/>
                <a:ea typeface="+mj-ea"/>
                <a:cs typeface="+mj-cs"/>
              </a:rPr>
              <a:t>wałem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zewnętrzne, trawa, budynek, kamień&#10;&#10;Opis wygenerowany przy bardzo wysokim poziomie pewności">
            <a:extLst>
              <a:ext uri="{FF2B5EF4-FFF2-40B4-BE49-F238E27FC236}">
                <a16:creationId xmlns:a16="http://schemas.microsoft.com/office/drawing/2014/main" id="{ABCA12F0-CBDE-4FBA-9A0C-6D90095F7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5" r="30372" b="2"/>
          <a:stretch/>
        </p:blipFill>
        <p:spPr>
          <a:xfrm>
            <a:off x="545231" y="858525"/>
            <a:ext cx="3719192" cy="5211906"/>
          </a:xfrm>
          <a:prstGeom prst="rect">
            <a:avLst/>
          </a:prstGeom>
        </p:spPr>
      </p:pic>
      <p:pic>
        <p:nvPicPr>
          <p:cNvPr id="8" name="Obraz 8" descr="Obraz zawierający trawa, zewnętrzne, budynek, skała&#10;&#10;Opis wygenerowany przy bardzo wysokim poziomie pewności">
            <a:extLst>
              <a:ext uri="{FF2B5EF4-FFF2-40B4-BE49-F238E27FC236}">
                <a16:creationId xmlns:a16="http://schemas.microsoft.com/office/drawing/2014/main" id="{2301CFE6-9780-4C9A-9AA5-0963234CD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19"/>
          <a:stretch/>
        </p:blipFill>
        <p:spPr>
          <a:xfrm>
            <a:off x="4457706" y="858524"/>
            <a:ext cx="3685032" cy="2505456"/>
          </a:xfrm>
          <a:prstGeom prst="rect">
            <a:avLst/>
          </a:prstGeom>
        </p:spPr>
      </p:pic>
      <p:pic>
        <p:nvPicPr>
          <p:cNvPr id="4" name="Obraz 4" descr="Obraz zawierający budynek, zewnętrzne, cegła, trawa&#10;&#10;Opis wygenerowany przy bardzo wysokim poziomie pewności">
            <a:extLst>
              <a:ext uri="{FF2B5EF4-FFF2-40B4-BE49-F238E27FC236}">
                <a16:creationId xmlns:a16="http://schemas.microsoft.com/office/drawing/2014/main" id="{13354763-60E9-4A00-99E3-9282912A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" b="3565"/>
          <a:stretch/>
        </p:blipFill>
        <p:spPr>
          <a:xfrm>
            <a:off x="4457712" y="3564974"/>
            <a:ext cx="3685031" cy="25054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9E97E9-ECB8-422F-BAA3-2179C0BA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barbakan Bramy Kamiennej rondel przedbramia z XIV-XV w. przy ul. Wolności 13. Obecnie jest on siedzibą Rady Miejskiej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zewnętrzne, stare, zdjęcie&#10;&#10;Opis wygenerowany przy bardzo wysokim poziomie pewności">
            <a:extLst>
              <a:ext uri="{FF2B5EF4-FFF2-40B4-BE49-F238E27FC236}">
                <a16:creationId xmlns:a16="http://schemas.microsoft.com/office/drawing/2014/main" id="{20C0D321-5B18-4A04-8FC1-4CB1783B8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0" r="-3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6" name="Obraz 6" descr="Obraz zawierający budynek, zewnętrzne, cegła, ulica&#10;&#10;Opis wygenerowany przy bardzo wysokim poziomie pewności">
            <a:extLst>
              <a:ext uri="{FF2B5EF4-FFF2-40B4-BE49-F238E27FC236}">
                <a16:creationId xmlns:a16="http://schemas.microsoft.com/office/drawing/2014/main" id="{2BA14D2A-8A0A-4CE9-9457-03E7DB231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3" r="30609" b="1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F51E4C-B311-4525-9D4C-0FBA5EA7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/>
              <a:t>zespół</a:t>
            </a:r>
            <a:r>
              <a:rPr lang="en-US" sz="2400" b="1" dirty="0"/>
              <a:t> </a:t>
            </a:r>
            <a:r>
              <a:rPr lang="en-US" sz="2400" b="1" dirty="0" err="1"/>
              <a:t>szpitalny</a:t>
            </a:r>
            <a:r>
              <a:rPr lang="en-US" sz="2400" b="1" dirty="0"/>
              <a:t> </a:t>
            </a:r>
            <a:br>
              <a:rPr lang="en-US" sz="2400" b="1" dirty="0">
                <a:cs typeface="Calibri Light"/>
              </a:rPr>
            </a:br>
            <a:br>
              <a:rPr lang="en-US" sz="2400" b="1" dirty="0"/>
            </a:br>
            <a:r>
              <a:rPr lang="en-US" sz="1800" dirty="0"/>
              <a:t>z </a:t>
            </a:r>
            <a:r>
              <a:rPr lang="en-US" sz="1800" dirty="0" err="1"/>
              <a:t>lat</a:t>
            </a:r>
            <a:r>
              <a:rPr lang="en-US" sz="1800" dirty="0"/>
              <a:t> 1904–1905 </a:t>
            </a:r>
            <a:r>
              <a:rPr lang="en-US" sz="1800" dirty="0" err="1"/>
              <a:t>i</a:t>
            </a:r>
            <a:r>
              <a:rPr lang="en-US" sz="1800" dirty="0"/>
              <a:t> 1929–1931 </a:t>
            </a:r>
            <a:r>
              <a:rPr lang="en-US" sz="1800" dirty="0" err="1"/>
              <a:t>przy</a:t>
            </a:r>
            <a:r>
              <a:rPr lang="en-US" sz="1800" dirty="0"/>
              <a:t> ul. </a:t>
            </a:r>
            <a:r>
              <a:rPr lang="en-US" sz="1800" dirty="0" err="1"/>
              <a:t>Niedziałkowskiego</a:t>
            </a:r>
            <a:r>
              <a:rPr lang="en-US" sz="1800" dirty="0"/>
              <a:t> 4-12: </a:t>
            </a:r>
            <a:endParaRPr lang="en-US" sz="1800" dirty="0">
              <a:cs typeface="Calibri Light"/>
            </a:endParaRPr>
          </a:p>
          <a:p>
            <a:pPr marL="285750" indent="-285750"/>
            <a:r>
              <a:rPr lang="en-US" sz="1800" err="1"/>
              <a:t>szpital</a:t>
            </a:r>
            <a:endParaRPr lang="en-US" sz="1800" err="1">
              <a:cs typeface="Calibri Light"/>
            </a:endParaRPr>
          </a:p>
          <a:p>
            <a:pPr marL="285750" indent="-285750"/>
            <a:r>
              <a:rPr lang="en-US" sz="1800" err="1"/>
              <a:t>przychodnia</a:t>
            </a:r>
            <a:r>
              <a:rPr lang="en-US" sz="1800" dirty="0"/>
              <a:t> z 1912 </a:t>
            </a:r>
            <a:r>
              <a:rPr lang="en-US" sz="1800" err="1"/>
              <a:t>roku</a:t>
            </a:r>
            <a:endParaRPr lang="en-US" sz="1800" err="1">
              <a:cs typeface="Calibri Light"/>
            </a:endParaRPr>
          </a:p>
          <a:p>
            <a:pPr marL="285750" indent="-285750"/>
            <a:r>
              <a:rPr lang="en-US" sz="1800" err="1"/>
              <a:t>pralnia</a:t>
            </a:r>
            <a:r>
              <a:rPr lang="en-US" sz="1800" dirty="0"/>
              <a:t> z </a:t>
            </a:r>
            <a:r>
              <a:rPr lang="en-US" sz="1800" err="1"/>
              <a:t>lat</a:t>
            </a:r>
            <a:r>
              <a:rPr lang="en-US" sz="1800" dirty="0"/>
              <a:t> 1905–1906</a:t>
            </a:r>
            <a:endParaRPr lang="en-US" sz="1800" dirty="0">
              <a:cs typeface="Calibri Light"/>
            </a:endParaRPr>
          </a:p>
          <a:p>
            <a:pPr marL="285750" indent="-285750"/>
            <a:r>
              <a:rPr lang="en-US" sz="1800" err="1"/>
              <a:t>budynek</a:t>
            </a:r>
            <a:r>
              <a:rPr lang="en-US" sz="1800" dirty="0"/>
              <a:t>, </a:t>
            </a:r>
            <a:r>
              <a:rPr lang="en-US" sz="1800" err="1"/>
              <a:t>urząd</a:t>
            </a:r>
            <a:r>
              <a:rPr lang="en-US" sz="1800" dirty="0"/>
              <a:t> </a:t>
            </a:r>
            <a:r>
              <a:rPr lang="en-US" sz="1800" err="1"/>
              <a:t>skarbowy</a:t>
            </a:r>
            <a:r>
              <a:rPr lang="en-US" sz="1800" dirty="0"/>
              <a:t>, </a:t>
            </a:r>
            <a:r>
              <a:rPr lang="en-US" sz="1800" err="1"/>
              <a:t>obecnie</a:t>
            </a:r>
            <a:r>
              <a:rPr lang="en-US" sz="1800" dirty="0"/>
              <a:t> </a:t>
            </a:r>
            <a:r>
              <a:rPr lang="en-US" sz="1800" err="1"/>
              <a:t>szpital</a:t>
            </a:r>
            <a:r>
              <a:rPr lang="en-US" sz="1800" dirty="0"/>
              <a:t>, z 1935 </a:t>
            </a:r>
            <a:r>
              <a:rPr lang="en-US" sz="1800" err="1"/>
              <a:t>roku</a:t>
            </a:r>
            <a:endParaRPr lang="en-US" sz="1800" err="1">
              <a:cs typeface="Calibri Light"/>
            </a:endParaRPr>
          </a:p>
          <a:p>
            <a:pPr marL="285750" indent="-285750"/>
            <a:r>
              <a:rPr lang="en-US" sz="1800" err="1"/>
              <a:t>willa</a:t>
            </a:r>
            <a:r>
              <a:rPr lang="en-US" sz="1800" dirty="0"/>
              <a:t>, </a:t>
            </a:r>
            <a:r>
              <a:rPr lang="en-US" sz="1800" err="1"/>
              <a:t>obecnie</a:t>
            </a:r>
            <a:r>
              <a:rPr lang="en-US" sz="1800" dirty="0"/>
              <a:t> </a:t>
            </a:r>
            <a:r>
              <a:rPr lang="en-US" sz="1800" err="1"/>
              <a:t>pogotowie</a:t>
            </a:r>
            <a:r>
              <a:rPr lang="en-US" sz="1800" dirty="0"/>
              <a:t>, ul. </a:t>
            </a:r>
            <a:r>
              <a:rPr lang="en-US" sz="1800" err="1"/>
              <a:t>Niedziałkowskiego</a:t>
            </a:r>
            <a:r>
              <a:rPr lang="en-US" sz="1800" dirty="0"/>
              <a:t> 8, z 1920 </a:t>
            </a:r>
            <a:r>
              <a:rPr lang="en-US" sz="1800" err="1"/>
              <a:t>roku</a:t>
            </a:r>
            <a:endParaRPr lang="en-US" sz="1800" err="1">
              <a:cs typeface="Calibri Light"/>
            </a:endParaRPr>
          </a:p>
          <a:p>
            <a:pPr marL="285750" indent="-285750"/>
            <a:r>
              <a:rPr lang="en-US" sz="1800" err="1"/>
              <a:t>willa</a:t>
            </a:r>
            <a:r>
              <a:rPr lang="en-US" sz="1800" dirty="0"/>
              <a:t>, ul. </a:t>
            </a:r>
            <a:r>
              <a:rPr lang="en-US" sz="1800" err="1"/>
              <a:t>Niedziałkowskiego</a:t>
            </a:r>
            <a:r>
              <a:rPr lang="en-US" sz="1800" dirty="0"/>
              <a:t> 12 z 1910 </a:t>
            </a:r>
            <a:r>
              <a:rPr lang="en-US" sz="1800" err="1"/>
              <a:t>roku</a:t>
            </a:r>
            <a:endParaRPr lang="en-US" sz="1800" err="1">
              <a:cs typeface="Calibri Light"/>
            </a:endParaRPr>
          </a:p>
          <a:p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zewnętrzne, trawa, dom&#10;&#10;Opis wygenerowany przy bardzo wysokim poziomie pewności">
            <a:extLst>
              <a:ext uri="{FF2B5EF4-FFF2-40B4-BE49-F238E27FC236}">
                <a16:creationId xmlns:a16="http://schemas.microsoft.com/office/drawing/2014/main" id="{D75913F2-1FB5-4D06-A324-4B66371AF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6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B3A3FF-8EE3-498B-8C43-57F2DE9A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510706-81D2-4FE0-9249-6E579EDA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821048"/>
            <a:ext cx="3090345" cy="3346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dworzec kolejowy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połowy XIX w. przy ul. Wolności. Obecnie jest w trakcie generalnego remontu.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budynek, zewnętrzne, ulica, droga&#10;&#10;Opis wygenerowany przy bardzo wysokim poziomie pewności">
            <a:extLst>
              <a:ext uri="{FF2B5EF4-FFF2-40B4-BE49-F238E27FC236}">
                <a16:creationId xmlns:a16="http://schemas.microsoft.com/office/drawing/2014/main" id="{0B377A22-11A0-4439-B715-DF9E5DD44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1" r="19401" b="-2"/>
          <a:stretch/>
        </p:blipFill>
        <p:spPr>
          <a:xfrm>
            <a:off x="996362" y="972235"/>
            <a:ext cx="3434321" cy="5047735"/>
          </a:xfrm>
          <a:prstGeom prst="rect">
            <a:avLst/>
          </a:prstGeom>
        </p:spPr>
      </p:pic>
      <p:pic>
        <p:nvPicPr>
          <p:cNvPr id="8" name="Obraz 8" descr="Obraz zawierający budynek, zewnętrzne, płot, pociąg&#10;&#10;Opis wygenerowany przy bardzo wysokim poziomie pewności">
            <a:extLst>
              <a:ext uri="{FF2B5EF4-FFF2-40B4-BE49-F238E27FC236}">
                <a16:creationId xmlns:a16="http://schemas.microsoft.com/office/drawing/2014/main" id="{42468318-CB17-4BAF-BA6D-750AEBC5B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3" r="12372"/>
          <a:stretch/>
        </p:blipFill>
        <p:spPr>
          <a:xfrm>
            <a:off x="4683639" y="972236"/>
            <a:ext cx="3383280" cy="2414016"/>
          </a:xfrm>
          <a:prstGeom prst="rect">
            <a:avLst/>
          </a:prstGeom>
        </p:spPr>
      </p:pic>
      <p:pic>
        <p:nvPicPr>
          <p:cNvPr id="4" name="Obraz 4" descr="Obraz zawierający budynek, zewnętrzne, stare, dom&#10;&#10;Opis wygenerowany przy bardzo wysokim poziomie pewności">
            <a:extLst>
              <a:ext uri="{FF2B5EF4-FFF2-40B4-BE49-F238E27FC236}">
                <a16:creationId xmlns:a16="http://schemas.microsoft.com/office/drawing/2014/main" id="{97555D55-5438-47D8-BCB9-78A89E14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00" r="9408" b="-1"/>
          <a:stretch/>
        </p:blipFill>
        <p:spPr>
          <a:xfrm>
            <a:off x="4689525" y="3605954"/>
            <a:ext cx="3377394" cy="241401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073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23C65B-3395-4681-9C74-8D7FAC14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800" kern="1200" dirty="0">
                <a:latin typeface="+mj-lt"/>
                <a:ea typeface="+mj-ea"/>
                <a:cs typeface="+mj-cs"/>
              </a:rPr>
              <a:t>W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Choszcznie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mamy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piękne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jezioro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Kluki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. Jest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dookoła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niego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zrobiona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ścieżka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rekreacyjna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której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w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wolnym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czasie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korzysta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wielu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mieszkańców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Wcześniej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w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Choszcznie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mamy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plażę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miejska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której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latem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chęcią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korzystamy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.</a:t>
            </a:r>
            <a:r>
              <a:rPr lang="en-US" sz="1700" dirty="0"/>
              <a:t> Mam </a:t>
            </a:r>
            <a:r>
              <a:rPr lang="en-US" sz="1700" dirty="0" err="1"/>
              <a:t>nadzieje</a:t>
            </a:r>
            <a:r>
              <a:rPr lang="en-US" sz="1700" dirty="0"/>
              <a:t> ze w </a:t>
            </a:r>
            <a:r>
              <a:rPr lang="en-US" sz="1700" dirty="0" err="1"/>
              <a:t>mojej</a:t>
            </a:r>
            <a:r>
              <a:rPr lang="en-US" sz="1700" dirty="0"/>
              <a:t> </a:t>
            </a:r>
            <a:r>
              <a:rPr lang="en-US" sz="1700" dirty="0" err="1"/>
              <a:t>presentacji</a:t>
            </a:r>
            <a:r>
              <a:rPr lang="en-US" sz="1700" dirty="0"/>
              <a:t> </a:t>
            </a:r>
            <a:r>
              <a:rPr lang="en-US" sz="1700" dirty="0" err="1"/>
              <a:t>przedstawiłem</a:t>
            </a:r>
            <a:r>
              <a:rPr lang="en-US" sz="1700" dirty="0"/>
              <a:t> </a:t>
            </a:r>
            <a:r>
              <a:rPr lang="en-US" sz="1700" dirty="0" err="1"/>
              <a:t>wszystkie</a:t>
            </a:r>
            <a:r>
              <a:rPr lang="en-US" sz="1700" dirty="0"/>
              <a:t> </a:t>
            </a:r>
            <a:r>
              <a:rPr lang="en-US" sz="1700" dirty="0" err="1"/>
              <a:t>najwazniejsze</a:t>
            </a:r>
            <a:r>
              <a:rPr lang="en-US" sz="1700" dirty="0"/>
              <a:t> </a:t>
            </a:r>
            <a:r>
              <a:rPr lang="en-US" sz="1700" dirty="0" err="1"/>
              <a:t>informacje</a:t>
            </a:r>
            <a:r>
              <a:rPr lang="en-US" sz="1700" dirty="0"/>
              <a:t> o </a:t>
            </a:r>
            <a:r>
              <a:rPr lang="en-US" sz="1700" dirty="0" err="1"/>
              <a:t>moim</a:t>
            </a:r>
            <a:r>
              <a:rPr lang="en-US" sz="1700" dirty="0"/>
              <a:t> </a:t>
            </a:r>
            <a:r>
              <a:rPr lang="en-US" sz="1700" dirty="0" err="1"/>
              <a:t>pieknym</a:t>
            </a:r>
            <a:r>
              <a:rPr lang="en-US" sz="1700" dirty="0"/>
              <a:t>  </a:t>
            </a:r>
            <a:r>
              <a:rPr lang="en-US" sz="1700" dirty="0" err="1"/>
              <a:t>miescie</a:t>
            </a:r>
            <a:r>
              <a:rPr lang="en-US" sz="1700" dirty="0"/>
              <a:t> </a:t>
            </a:r>
            <a:r>
              <a:rPr lang="en-US" sz="1700" dirty="0" err="1"/>
              <a:t>Choszczno</a:t>
            </a:r>
            <a:endParaRPr lang="en-US" sz="1700" kern="1200" dirty="0" err="1">
              <a:latin typeface="+mj-lt"/>
              <a:ea typeface="+mj-ea"/>
              <a:cs typeface="+mj-cs"/>
            </a:endParaRPr>
          </a:p>
        </p:txBody>
      </p:sp>
      <p:pic>
        <p:nvPicPr>
          <p:cNvPr id="4" name="Obraz 4" descr="Obraz zawierający woda, zewnętrzne, jezioro, trawa&#10;&#10;Opis wygenerowany przy bardzo wysokim poziomie pewności">
            <a:extLst>
              <a:ext uri="{FF2B5EF4-FFF2-40B4-BE49-F238E27FC236}">
                <a16:creationId xmlns:a16="http://schemas.microsoft.com/office/drawing/2014/main" id="{459A0529-52A7-41A8-8CA2-A256AAFE1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613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6" name="Obraz 6" descr="Obraz zawierający zewnętrzne, zdjęcie, stare, woda&#10;&#10;Opis wygenerowany przy bardzo wysokim poziomie pewności">
            <a:extLst>
              <a:ext uri="{FF2B5EF4-FFF2-40B4-BE49-F238E27FC236}">
                <a16:creationId xmlns:a16="http://schemas.microsoft.com/office/drawing/2014/main" id="{153DF500-05C6-4451-A1BE-40A55A935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9" r="3" b="19049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6C655-A686-4F70-8B3D-C60D81B8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886EC0-5874-41B1-AF03-3629C3F2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59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pl-PL" sz="2000" b="1" dirty="0">
                <a:ea typeface="+mj-lt"/>
                <a:cs typeface="+mj-lt"/>
              </a:rPr>
              <a:t>CHOSZCZNO</a:t>
            </a:r>
            <a:r>
              <a:rPr lang="pl-PL" sz="1500" dirty="0">
                <a:ea typeface="+mj-lt"/>
                <a:cs typeface="+mj-lt"/>
              </a:rPr>
              <a:t>-miasto w północno-zachodniej Polsce, w województwie zachodniopomorskim. Położone na Pojezierzu Choszczeńskim nad jeziorem Kluki.</a:t>
            </a:r>
            <a:endParaRPr lang="pl-PL" sz="1500" dirty="0">
              <a:cs typeface="Calibri Light"/>
            </a:endParaRPr>
          </a:p>
          <a:p>
            <a:pPr algn="l"/>
            <a:r>
              <a:rPr lang="pl-PL" sz="1500" dirty="0">
                <a:ea typeface="+mj-lt"/>
                <a:cs typeface="+mj-lt"/>
              </a:rPr>
              <a:t>Przez miasto przepływa struga </a:t>
            </a:r>
            <a:r>
              <a:rPr lang="pl-PL" sz="1500" dirty="0" err="1">
                <a:ea typeface="+mj-lt"/>
                <a:cs typeface="+mj-lt"/>
              </a:rPr>
              <a:t>Stobnica.W</a:t>
            </a:r>
            <a:r>
              <a:rPr lang="pl-PL" sz="1500" dirty="0">
                <a:ea typeface="+mj-lt"/>
                <a:cs typeface="+mj-lt"/>
              </a:rPr>
              <a:t> latach 1975–1998 miasto administracyjnie należało do woj. gorzowskiego</a:t>
            </a:r>
            <a:endParaRPr lang="pl-PL" sz="1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endParaRPr lang="pl-PL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trawa, przyroda, góra&#10;&#10;Opis wygenerowany przy bardzo wysokim poziomie pewności">
            <a:extLst>
              <a:ext uri="{FF2B5EF4-FFF2-40B4-BE49-F238E27FC236}">
                <a16:creationId xmlns:a16="http://schemas.microsoft.com/office/drawing/2014/main" id="{194E8DD0-100D-4CDF-B6DE-AAE063996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" r="1464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D43900-C236-415B-8FF3-C2986C65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 dirty="0"/>
              <a:t>HERB CHOSZCZNA – </a:t>
            </a:r>
            <a:r>
              <a:rPr lang="en-US" sz="2900" dirty="0" err="1"/>
              <a:t>stanowi</a:t>
            </a:r>
            <a:r>
              <a:rPr lang="en-US" sz="2900" dirty="0"/>
              <a:t> </a:t>
            </a:r>
            <a:r>
              <a:rPr lang="en-US" sz="2900" dirty="0" err="1"/>
              <a:t>tarcza</a:t>
            </a:r>
            <a:r>
              <a:rPr lang="en-US" sz="2900" dirty="0"/>
              <a:t> z </a:t>
            </a:r>
            <a:r>
              <a:rPr lang="en-US" sz="2900" dirty="0" err="1"/>
              <a:t>wizerunkiem</a:t>
            </a:r>
            <a:r>
              <a:rPr lang="en-US" sz="2900" dirty="0"/>
              <a:t> </a:t>
            </a:r>
            <a:r>
              <a:rPr lang="en-US" sz="2900" dirty="0" err="1"/>
              <a:t>czerwonego</a:t>
            </a:r>
            <a:r>
              <a:rPr lang="en-US" sz="2900" dirty="0"/>
              <a:t> </a:t>
            </a:r>
            <a:r>
              <a:rPr lang="en-US" sz="2900" dirty="0" err="1"/>
              <a:t>orła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srebrnym</a:t>
            </a:r>
            <a:r>
              <a:rPr lang="en-US" sz="2900" dirty="0"/>
              <a:t> </a:t>
            </a:r>
            <a:r>
              <a:rPr lang="en-US" sz="2900" dirty="0" err="1"/>
              <a:t>tle</a:t>
            </a:r>
            <a:r>
              <a:rPr lang="en-US" sz="2900" dirty="0"/>
              <a:t>. </a:t>
            </a:r>
            <a:r>
              <a:rPr lang="en-US" sz="2900" dirty="0" err="1"/>
              <a:t>Orzeł</a:t>
            </a:r>
            <a:r>
              <a:rPr lang="en-US" sz="2900" dirty="0"/>
              <a:t> </a:t>
            </a:r>
            <a:r>
              <a:rPr lang="en-US" sz="2900" dirty="0" err="1"/>
              <a:t>zwrócony</a:t>
            </a:r>
            <a:r>
              <a:rPr lang="en-US" sz="2900" dirty="0"/>
              <a:t> jest w </a:t>
            </a:r>
            <a:r>
              <a:rPr lang="en-US" sz="2900" dirty="0" err="1"/>
              <a:t>prawą</a:t>
            </a:r>
            <a:r>
              <a:rPr lang="en-US" sz="2900" dirty="0"/>
              <a:t> </a:t>
            </a:r>
            <a:r>
              <a:rPr lang="en-US" sz="2900" dirty="0" err="1"/>
              <a:t>stronę</a:t>
            </a:r>
            <a:r>
              <a:rPr lang="en-US" sz="2900" dirty="0"/>
              <a:t> , ma on </a:t>
            </a:r>
            <a:r>
              <a:rPr lang="en-US" sz="2900" dirty="0" err="1"/>
              <a:t>złoty</a:t>
            </a:r>
            <a:r>
              <a:rPr lang="en-US" sz="2900" dirty="0"/>
              <a:t> </a:t>
            </a:r>
            <a:r>
              <a:rPr lang="en-US" sz="2900" dirty="0" err="1"/>
              <a:t>dziób</a:t>
            </a:r>
            <a:r>
              <a:rPr lang="en-US" sz="2900" dirty="0"/>
              <a:t> z </a:t>
            </a:r>
            <a:r>
              <a:rPr lang="en-US" sz="2900" dirty="0" err="1"/>
              <a:t>którego</a:t>
            </a:r>
            <a:r>
              <a:rPr lang="en-US" sz="2900" dirty="0"/>
              <a:t> </a:t>
            </a:r>
            <a:r>
              <a:rPr lang="en-US" sz="2900" dirty="0" err="1"/>
              <a:t>wystaje</a:t>
            </a:r>
            <a:r>
              <a:rPr lang="en-US" sz="2900" dirty="0"/>
              <a:t> </a:t>
            </a:r>
            <a:r>
              <a:rPr lang="en-US" sz="2900" dirty="0" err="1"/>
              <a:t>długi</a:t>
            </a:r>
            <a:r>
              <a:rPr lang="en-US" sz="2900" dirty="0"/>
              <a:t> </a:t>
            </a:r>
            <a:r>
              <a:rPr lang="en-US" sz="2900" dirty="0" err="1"/>
              <a:t>czerwony</a:t>
            </a:r>
            <a:r>
              <a:rPr lang="en-US" sz="2900" dirty="0"/>
              <a:t> </a:t>
            </a:r>
            <a:r>
              <a:rPr lang="en-US" sz="2900" dirty="0" err="1"/>
              <a:t>język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szpony</a:t>
            </a:r>
            <a:r>
              <a:rPr lang="en-US" sz="2900" dirty="0"/>
              <a:t> w </a:t>
            </a:r>
            <a:r>
              <a:rPr lang="en-US" sz="2900" dirty="0" err="1"/>
              <a:t>których</a:t>
            </a:r>
            <a:r>
              <a:rPr lang="en-US" sz="2900" dirty="0"/>
              <a:t> </a:t>
            </a:r>
            <a:r>
              <a:rPr lang="en-US" sz="2900" dirty="0" err="1"/>
              <a:t>trzyma</a:t>
            </a:r>
            <a:r>
              <a:rPr lang="en-US" sz="2900" dirty="0"/>
              <a:t> </a:t>
            </a:r>
            <a:r>
              <a:rPr lang="en-US" sz="2900" dirty="0" err="1"/>
              <a:t>zielone</a:t>
            </a:r>
            <a:r>
              <a:rPr lang="en-US" sz="2900" dirty="0"/>
              <a:t> </a:t>
            </a:r>
            <a:r>
              <a:rPr lang="en-US" sz="2900" dirty="0" err="1"/>
              <a:t>gałazki</a:t>
            </a:r>
            <a:r>
              <a:rPr lang="en-US" sz="2900" dirty="0"/>
              <a:t> </a:t>
            </a:r>
            <a:r>
              <a:rPr lang="en-US" sz="2900" dirty="0" err="1"/>
              <a:t>dębu</a:t>
            </a:r>
            <a:r>
              <a:rPr lang="en-US" sz="2900" dirty="0"/>
              <a:t>.</a:t>
            </a:r>
            <a:endParaRPr lang="en-US" sz="2900" dirty="0">
              <a:cs typeface="Calibri Light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id="{E623C8A6-8AF1-4F08-A3E3-9534B23DB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42" r="-2" b="9908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85ADD8-67DC-4EF9-B6ED-C2B76B64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W X w. </a:t>
            </a:r>
            <a:r>
              <a:rPr lang="en-US" sz="2000" dirty="0" err="1"/>
              <a:t>obszary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obecnie</a:t>
            </a:r>
            <a:r>
              <a:rPr lang="en-US" sz="2000" dirty="0"/>
              <a:t> </a:t>
            </a:r>
            <a:r>
              <a:rPr lang="en-US" sz="2000" dirty="0" err="1"/>
              <a:t>leży</a:t>
            </a:r>
            <a:r>
              <a:rPr lang="en-US" sz="2000" dirty="0"/>
              <a:t> </a:t>
            </a:r>
            <a:r>
              <a:rPr lang="en-US" sz="2000" dirty="0" err="1"/>
              <a:t>Choszczno</a:t>
            </a:r>
            <a:r>
              <a:rPr lang="en-US" sz="2000" dirty="0"/>
              <a:t> </a:t>
            </a:r>
            <a:r>
              <a:rPr lang="en-US" sz="2000" dirty="0" err="1"/>
              <a:t>podlegały</a:t>
            </a:r>
            <a:r>
              <a:rPr lang="en-US" sz="2000" dirty="0"/>
              <a:t> </a:t>
            </a:r>
            <a:r>
              <a:rPr lang="en-US" sz="2000" dirty="0" err="1"/>
              <a:t>państwu</a:t>
            </a:r>
            <a:r>
              <a:rPr lang="en-US" sz="2000" dirty="0"/>
              <a:t> </a:t>
            </a:r>
            <a:r>
              <a:rPr lang="en-US" sz="2000" dirty="0" err="1"/>
              <a:t>Piastów</a:t>
            </a:r>
            <a:r>
              <a:rPr lang="en-US" sz="2000" dirty="0"/>
              <a:t> .</a:t>
            </a:r>
            <a:r>
              <a:rPr lang="en-US" sz="2000" dirty="0" err="1"/>
              <a:t>Miasto</a:t>
            </a:r>
            <a:r>
              <a:rPr lang="en-US" sz="2000" dirty="0"/>
              <a:t> </a:t>
            </a:r>
            <a:r>
              <a:rPr lang="en-US" sz="2000" dirty="0" err="1"/>
              <a:t>wielokrotnie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niszczone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pożary</a:t>
            </a:r>
            <a:r>
              <a:rPr lang="en-US" sz="2000" dirty="0"/>
              <a:t>. </a:t>
            </a:r>
            <a:endParaRPr lang="en-US" sz="2000" dirty="0">
              <a:cs typeface="Calibri Light"/>
            </a:endParaRPr>
          </a:p>
          <a:p>
            <a:r>
              <a:rPr lang="en-US" sz="2000" dirty="0"/>
              <a:t>W </a:t>
            </a:r>
            <a:r>
              <a:rPr lang="en-US" sz="2000" err="1"/>
              <a:t>pierwszej</a:t>
            </a:r>
            <a:r>
              <a:rPr lang="en-US" sz="2000" dirty="0"/>
              <a:t> </a:t>
            </a:r>
            <a:r>
              <a:rPr lang="en-US" sz="2000" err="1"/>
              <a:t>połowie</a:t>
            </a:r>
            <a:r>
              <a:rPr lang="en-US" sz="2000" dirty="0"/>
              <a:t> XVII w. </a:t>
            </a:r>
            <a:r>
              <a:rPr lang="en-US" sz="2000" err="1"/>
              <a:t>zaraza</a:t>
            </a:r>
            <a:r>
              <a:rPr lang="en-US" sz="2000" dirty="0"/>
              <a:t> </a:t>
            </a:r>
            <a:r>
              <a:rPr lang="en-US" sz="2000" err="1"/>
              <a:t>i</a:t>
            </a:r>
            <a:r>
              <a:rPr lang="en-US" sz="2000" dirty="0"/>
              <a:t> </a:t>
            </a:r>
            <a:r>
              <a:rPr lang="en-US" sz="2000" err="1"/>
              <a:t>wojna</a:t>
            </a:r>
            <a:r>
              <a:rPr lang="en-US" sz="2000" dirty="0"/>
              <a:t> </a:t>
            </a:r>
            <a:r>
              <a:rPr lang="en-US" sz="2000" err="1"/>
              <a:t>trzydziestoletnia</a:t>
            </a:r>
            <a:r>
              <a:rPr lang="en-US" sz="2000" dirty="0"/>
              <a:t> </a:t>
            </a:r>
            <a:r>
              <a:rPr lang="en-US" sz="2000" err="1"/>
              <a:t>wyludniły</a:t>
            </a:r>
            <a:r>
              <a:rPr lang="en-US" sz="2000" dirty="0"/>
              <a:t> </a:t>
            </a:r>
            <a:r>
              <a:rPr lang="en-US" sz="2000" err="1"/>
              <a:t>Choszczno</a:t>
            </a:r>
            <a:r>
              <a:rPr lang="en-US" sz="2000" dirty="0"/>
              <a:t>. W 1806 </a:t>
            </a:r>
            <a:r>
              <a:rPr lang="en-US" sz="2000" err="1"/>
              <a:t>zatrzymała</a:t>
            </a:r>
            <a:r>
              <a:rPr lang="en-US" sz="2000" dirty="0"/>
              <a:t> </a:t>
            </a:r>
            <a:r>
              <a:rPr lang="en-US" sz="2000" err="1"/>
              <a:t>się</a:t>
            </a:r>
            <a:r>
              <a:rPr lang="en-US" sz="2000" dirty="0"/>
              <a:t> </a:t>
            </a:r>
            <a:r>
              <a:rPr lang="en-US" sz="2000" err="1"/>
              <a:t>tutaj</a:t>
            </a:r>
            <a:r>
              <a:rPr lang="en-US" sz="2000" dirty="0"/>
              <a:t> </a:t>
            </a:r>
            <a:r>
              <a:rPr lang="en-US" sz="2000" err="1"/>
              <a:t>królowa</a:t>
            </a:r>
            <a:r>
              <a:rPr lang="en-US" sz="2000" dirty="0"/>
              <a:t> </a:t>
            </a:r>
            <a:r>
              <a:rPr lang="en-US" sz="2000" err="1"/>
              <a:t>pruska</a:t>
            </a:r>
            <a:endParaRPr lang="en-US" sz="2000" err="1">
              <a:cs typeface="Calibri Light"/>
            </a:endParaRPr>
          </a:p>
          <a:p>
            <a:r>
              <a:rPr lang="en-US" sz="2000" dirty="0"/>
              <a:t>Luiza </a:t>
            </a:r>
            <a:r>
              <a:rPr lang="en-US" sz="2000" err="1"/>
              <a:t>uciekająca</a:t>
            </a:r>
            <a:r>
              <a:rPr lang="en-US" sz="2000" dirty="0"/>
              <a:t> </a:t>
            </a:r>
            <a:r>
              <a:rPr lang="en-US" sz="2000" err="1"/>
              <a:t>przed</a:t>
            </a:r>
            <a:r>
              <a:rPr lang="en-US" sz="2000" dirty="0"/>
              <a:t> </a:t>
            </a:r>
            <a:r>
              <a:rPr lang="en-US" sz="2000" err="1"/>
              <a:t>oddziałami</a:t>
            </a:r>
            <a:r>
              <a:rPr lang="en-US" sz="2000" dirty="0"/>
              <a:t> </a:t>
            </a:r>
            <a:r>
              <a:rPr lang="en-US" sz="2000" err="1"/>
              <a:t>francuskimi</a:t>
            </a:r>
            <a:r>
              <a:rPr lang="en-US" sz="2000" dirty="0"/>
              <a:t>, a 9 </a:t>
            </a:r>
            <a:r>
              <a:rPr lang="en-US" sz="2000" err="1"/>
              <a:t>lat</a:t>
            </a:r>
            <a:r>
              <a:rPr lang="en-US" sz="2000" dirty="0"/>
              <a:t> </a:t>
            </a:r>
            <a:r>
              <a:rPr lang="en-US" sz="2000" err="1"/>
              <a:t>później</a:t>
            </a:r>
            <a:r>
              <a:rPr lang="en-US" sz="2000" dirty="0"/>
              <a:t> </a:t>
            </a:r>
            <a:r>
              <a:rPr lang="en-US" sz="2000" err="1"/>
              <a:t>choszczeński</a:t>
            </a:r>
            <a:r>
              <a:rPr lang="en-US" sz="2000" dirty="0"/>
              <a:t> </a:t>
            </a:r>
            <a:r>
              <a:rPr lang="en-US" sz="2000" err="1"/>
              <a:t>garnizon</a:t>
            </a:r>
            <a:r>
              <a:rPr lang="en-US" sz="2000" dirty="0"/>
              <a:t> </a:t>
            </a:r>
            <a:r>
              <a:rPr lang="en-US" sz="2000" err="1"/>
              <a:t>brał</a:t>
            </a:r>
            <a:r>
              <a:rPr lang="en-US" sz="2000" dirty="0"/>
              <a:t> </a:t>
            </a:r>
            <a:r>
              <a:rPr lang="en-US" sz="2000" err="1"/>
              <a:t>udział</a:t>
            </a:r>
            <a:r>
              <a:rPr lang="en-US" sz="2000" dirty="0"/>
              <a:t> w </a:t>
            </a:r>
            <a:r>
              <a:rPr lang="en-US" sz="2000" err="1"/>
              <a:t>bitwie</a:t>
            </a:r>
            <a:r>
              <a:rPr lang="en-US" sz="2000" dirty="0"/>
              <a:t> pod Waterloo.</a:t>
            </a:r>
            <a:endParaRPr lang="en-US" sz="2000" dirty="0"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08B667ED-BAD1-456C-B753-2ABDA877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" r="1876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AF1CC-808F-40DA-990B-B46CEE7A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2087539"/>
            <a:ext cx="3336545" cy="955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000" dirty="0">
                <a:ea typeface="+mj-lt"/>
                <a:cs typeface="+mj-lt"/>
              </a:rPr>
              <a:t>W XIX w. Choszczno miało gimnazjum i szkołę elementarną. </a:t>
            </a:r>
            <a:r>
              <a:rPr lang="pl-PL" sz="2000" dirty="0" err="1">
                <a:ea typeface="+mj-lt"/>
                <a:cs typeface="+mj-lt"/>
              </a:rPr>
              <a:t>Obecie</a:t>
            </a:r>
            <a:r>
              <a:rPr lang="pl-PL" sz="2000" dirty="0">
                <a:ea typeface="+mj-lt"/>
                <a:cs typeface="+mj-lt"/>
              </a:rPr>
              <a:t> mamy cztery państwowe przedszkola , trze szkoły podstawowe i dwie szkoły średnie. W 1935 utworzono szkołę gospodarczą.  W latach 1926–1944 istniało Muzeum Powiatowe</a:t>
            </a:r>
            <a:endParaRPr lang="pl-PL" sz="2000" dirty="0"/>
          </a:p>
        </p:txBody>
      </p:sp>
      <p:pic>
        <p:nvPicPr>
          <p:cNvPr id="8" name="Obraz 8" descr="Obraz zawierający budynek, zewnętrzne, przód, zaparkowane&#10;&#10;Opis wygenerowany przy bardzo wysokim poziomie pewności">
            <a:extLst>
              <a:ext uri="{FF2B5EF4-FFF2-40B4-BE49-F238E27FC236}">
                <a16:creationId xmlns:a16="http://schemas.microsoft.com/office/drawing/2014/main" id="{6E394634-42E3-464C-A02E-D8C33E884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r="18001"/>
          <a:stretch/>
        </p:blipFill>
        <p:spPr>
          <a:xfrm>
            <a:off x="20" y="-1"/>
            <a:ext cx="4613982" cy="4515954"/>
          </a:xfrm>
          <a:prstGeom prst="rect">
            <a:avLst/>
          </a:prstGeom>
        </p:spPr>
      </p:pic>
      <p:pic>
        <p:nvPicPr>
          <p:cNvPr id="10" name="Obraz 10" descr="Obraz zawierający trawa, zewnętrzne, budynek, dom&#10;&#10;Opis wygenerowany przy bardzo wysokim poziomie pewności">
            <a:extLst>
              <a:ext uri="{FF2B5EF4-FFF2-40B4-BE49-F238E27FC236}">
                <a16:creationId xmlns:a16="http://schemas.microsoft.com/office/drawing/2014/main" id="{11F48D4D-7EA1-4748-8659-D2AA99BF4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" r="1" b="1"/>
          <a:stretch/>
        </p:blipFill>
        <p:spPr>
          <a:xfrm>
            <a:off x="4705442" y="-1"/>
            <a:ext cx="2829214" cy="2183054"/>
          </a:xfrm>
          <a:prstGeom prst="rect">
            <a:avLst/>
          </a:prstGeom>
        </p:spPr>
      </p:pic>
      <p:pic>
        <p:nvPicPr>
          <p:cNvPr id="6" name="Obraz 6" descr="Obraz zawierający zewnętrzne, budynek, trawa, duży&#10;&#10;Opis wygenerowany przy bardzo wysokim poziomie pewności">
            <a:extLst>
              <a:ext uri="{FF2B5EF4-FFF2-40B4-BE49-F238E27FC236}">
                <a16:creationId xmlns:a16="http://schemas.microsoft.com/office/drawing/2014/main" id="{8E0591C4-AC69-449A-86D8-9B8292608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43" b="1"/>
          <a:stretch/>
        </p:blipFill>
        <p:spPr>
          <a:xfrm>
            <a:off x="4705442" y="2274491"/>
            <a:ext cx="2825496" cy="2241463"/>
          </a:xfrm>
          <a:prstGeom prst="rect">
            <a:avLst/>
          </a:prstGeom>
        </p:spPr>
      </p:pic>
      <p:pic>
        <p:nvPicPr>
          <p:cNvPr id="12" name="Obraz 12" descr="Obraz zawierający trawa, zewnętrzne, budynek, dom&#10;&#10;Opis wygenerowany przy bardzo wysokim poziomie pewności">
            <a:extLst>
              <a:ext uri="{FF2B5EF4-FFF2-40B4-BE49-F238E27FC236}">
                <a16:creationId xmlns:a16="http://schemas.microsoft.com/office/drawing/2014/main" id="{79CF6D4A-0FAB-4328-B5F9-7803D7EC9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3" r="3303" b="1"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</p:spPr>
      </p:pic>
      <p:pic>
        <p:nvPicPr>
          <p:cNvPr id="4" name="Obraz 4" descr="Obraz zawierający zewnętrzne, trawa, budynek, pociąg&#10;&#10;Opis wygenerowany przy bardzo wysokim poziomie pewności">
            <a:extLst>
              <a:ext uri="{FF2B5EF4-FFF2-40B4-BE49-F238E27FC236}">
                <a16:creationId xmlns:a16="http://schemas.microsoft.com/office/drawing/2014/main" id="{34A2CAFE-C44F-43DF-A90A-CBA1E3CF3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01" r="-1" b="18999"/>
          <a:stretch/>
        </p:blipFill>
        <p:spPr>
          <a:xfrm>
            <a:off x="2913221" y="4607393"/>
            <a:ext cx="4614002" cy="2250607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3D97CB-6A3A-4D3C-8B1C-66D35630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3874691"/>
            <a:ext cx="3336546" cy="230227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5449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68E42D-12AE-49D0-BDB6-8C7E889C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389" y="2023110"/>
            <a:ext cx="272014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err="1"/>
              <a:t>Arnswalde</a:t>
            </a:r>
            <a:r>
              <a:rPr lang="en-US" sz="2000" b="1" dirty="0"/>
              <a:t>-</a:t>
            </a:r>
            <a:r>
              <a:rPr lang="en-US" sz="1600" dirty="0"/>
              <a:t> II </a:t>
            </a:r>
            <a:r>
              <a:rPr lang="en-US" sz="1600" dirty="0" err="1"/>
              <a:t>wojna</a:t>
            </a:r>
            <a:r>
              <a:rPr lang="en-US" sz="1600" dirty="0"/>
              <a:t> </a:t>
            </a:r>
            <a:r>
              <a:rPr lang="en-US" sz="1600" dirty="0" err="1"/>
              <a:t>światowa</a:t>
            </a:r>
            <a:r>
              <a:rPr lang="en-US" sz="1600" dirty="0"/>
              <a:t> to </a:t>
            </a:r>
            <a:r>
              <a:rPr lang="en-US" sz="1600" dirty="0" err="1"/>
              <a:t>czas</a:t>
            </a:r>
            <a:r>
              <a:rPr lang="en-US" sz="1600" dirty="0"/>
              <a:t> </a:t>
            </a:r>
            <a:r>
              <a:rPr lang="en-US" sz="1600" dirty="0" err="1"/>
              <a:t>utworzenia</a:t>
            </a:r>
            <a:r>
              <a:rPr lang="en-US" sz="1600" dirty="0"/>
              <a:t> w </a:t>
            </a:r>
            <a:r>
              <a:rPr lang="en-US" sz="1600" dirty="0" err="1"/>
              <a:t>Choszcznie</a:t>
            </a:r>
            <a:r>
              <a:rPr lang="en-US" sz="1600" dirty="0"/>
              <a:t> </a:t>
            </a:r>
            <a:r>
              <a:rPr lang="en-US" sz="1600" dirty="0" err="1"/>
              <a:t>obozu</a:t>
            </a:r>
            <a:r>
              <a:rPr lang="en-US" sz="1600" dirty="0"/>
              <a:t> </a:t>
            </a:r>
            <a:r>
              <a:rPr lang="en-US" sz="1600" dirty="0" err="1"/>
              <a:t>jenieckiego</a:t>
            </a:r>
            <a:r>
              <a:rPr lang="en-US" sz="1600" dirty="0"/>
              <a:t> </a:t>
            </a:r>
            <a:r>
              <a:rPr lang="en-US" sz="1600" dirty="0" err="1"/>
              <a:t>Oflag</a:t>
            </a:r>
            <a:r>
              <a:rPr lang="en-US" sz="1600" dirty="0"/>
              <a:t> II B </a:t>
            </a:r>
            <a:r>
              <a:rPr lang="en-US" sz="1600" dirty="0" err="1"/>
              <a:t>Arnswalde</a:t>
            </a:r>
            <a:r>
              <a:rPr lang="en-US" sz="1600" dirty="0"/>
              <a:t>. </a:t>
            </a:r>
            <a:r>
              <a:rPr lang="en-US" sz="1600" dirty="0" err="1"/>
              <a:t>Dawny</a:t>
            </a:r>
            <a:r>
              <a:rPr lang="en-US" sz="1600" dirty="0"/>
              <a:t> powiat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terenie</a:t>
            </a:r>
            <a:r>
              <a:rPr lang="en-US" sz="1600" dirty="0"/>
              <a:t> Prus ,Niemiec, </a:t>
            </a:r>
            <a:r>
              <a:rPr lang="en-US" sz="1600" dirty="0" err="1"/>
              <a:t>Republiki</a:t>
            </a:r>
            <a:r>
              <a:rPr lang="en-US" sz="1600" dirty="0"/>
              <a:t> </a:t>
            </a:r>
            <a:r>
              <a:rPr lang="en-US" sz="1600" dirty="0" err="1"/>
              <a:t>Weimarskiej</a:t>
            </a:r>
            <a:r>
              <a:rPr lang="en-US" sz="1600" dirty="0"/>
              <a:t> </a:t>
            </a:r>
            <a:r>
              <a:rPr lang="en-US" sz="1600" dirty="0" err="1"/>
              <a:t>oraz</a:t>
            </a:r>
            <a:r>
              <a:rPr lang="en-US" sz="1600" dirty="0"/>
              <a:t> III </a:t>
            </a:r>
            <a:r>
              <a:rPr lang="en-US" sz="1600" dirty="0" err="1"/>
              <a:t>Rzeszy</a:t>
            </a:r>
            <a:r>
              <a:rPr lang="en-US" sz="1600" dirty="0"/>
              <a:t>, </a:t>
            </a:r>
            <a:r>
              <a:rPr lang="en-US" sz="1600" dirty="0" err="1"/>
              <a:t>istniejący</a:t>
            </a:r>
            <a:r>
              <a:rPr lang="en-US" sz="1600" dirty="0"/>
              <a:t> od 1818 do 1945 . Do 1938 </a:t>
            </a:r>
            <a:r>
              <a:rPr lang="en-US" sz="1600" dirty="0" err="1"/>
              <a:t>należał</a:t>
            </a:r>
            <a:r>
              <a:rPr lang="en-US" sz="1600" dirty="0"/>
              <a:t> do </a:t>
            </a:r>
            <a:r>
              <a:rPr lang="en-US" sz="1600" dirty="0" err="1"/>
              <a:t>rejencji</a:t>
            </a:r>
            <a:r>
              <a:rPr lang="en-US" sz="1600" dirty="0"/>
              <a:t> </a:t>
            </a:r>
            <a:r>
              <a:rPr lang="en-US" sz="1600" dirty="0" err="1"/>
              <a:t>frankfurckiej</a:t>
            </a:r>
            <a:r>
              <a:rPr lang="en-US" sz="1600" dirty="0"/>
              <a:t>. Od 1938 </a:t>
            </a:r>
            <a:r>
              <a:rPr lang="en-US" sz="1600" dirty="0" err="1"/>
              <a:t>natomiast</a:t>
            </a:r>
            <a:r>
              <a:rPr lang="en-US" sz="1600" dirty="0"/>
              <a:t> do </a:t>
            </a:r>
            <a:r>
              <a:rPr lang="en-US" sz="1600" dirty="0" err="1"/>
              <a:t>rejencji</a:t>
            </a:r>
            <a:r>
              <a:rPr lang="en-US" sz="1600" dirty="0"/>
              <a:t> </a:t>
            </a:r>
            <a:r>
              <a:rPr lang="en-US" sz="1600" dirty="0" err="1"/>
              <a:t>pilskiej</a:t>
            </a:r>
            <a:r>
              <a:rPr lang="en-US" sz="1600" dirty="0"/>
              <a:t>.. </a:t>
            </a:r>
            <a:endParaRPr lang="en-US" sz="1600">
              <a:cs typeface="Calibri Light"/>
            </a:endParaRPr>
          </a:p>
          <a:p>
            <a:r>
              <a:rPr lang="en-US" sz="1600" dirty="0"/>
              <a:t>W 1939 </a:t>
            </a:r>
            <a:r>
              <a:rPr lang="en-US" sz="1600" err="1"/>
              <a:t>roku</a:t>
            </a:r>
            <a:r>
              <a:rPr lang="en-US" sz="1600" dirty="0"/>
              <a:t> powiat </a:t>
            </a:r>
            <a:r>
              <a:rPr lang="en-US" sz="1600" err="1"/>
              <a:t>zamieszkiwało</a:t>
            </a:r>
            <a:r>
              <a:rPr lang="en-US" sz="1600" dirty="0"/>
              <a:t> 44 064 </a:t>
            </a:r>
            <a:r>
              <a:rPr lang="en-US" sz="1600" err="1"/>
              <a:t>osób</a:t>
            </a:r>
            <a:r>
              <a:rPr lang="en-US" sz="1600" dirty="0"/>
              <a:t>, z </a:t>
            </a:r>
            <a:r>
              <a:rPr lang="en-US" sz="1600" err="1"/>
              <a:t>czego</a:t>
            </a:r>
            <a:r>
              <a:rPr lang="en-US" sz="1600" dirty="0"/>
              <a:t> 42 070 </a:t>
            </a:r>
            <a:r>
              <a:rPr lang="en-US" sz="1600" err="1"/>
              <a:t>ewangelików</a:t>
            </a:r>
            <a:r>
              <a:rPr lang="en-US" sz="1600" dirty="0"/>
              <a:t>, 1 399 </a:t>
            </a:r>
            <a:r>
              <a:rPr lang="en-US" sz="1600" err="1"/>
              <a:t>katolików</a:t>
            </a:r>
            <a:r>
              <a:rPr lang="en-US" sz="1600" dirty="0"/>
              <a:t>, 132 </a:t>
            </a:r>
            <a:r>
              <a:rPr lang="en-US" sz="1600" err="1"/>
              <a:t>pozostałych</a:t>
            </a:r>
            <a:r>
              <a:rPr lang="en-US" sz="1600" dirty="0"/>
              <a:t> </a:t>
            </a:r>
            <a:r>
              <a:rPr lang="en-US" sz="1600" err="1"/>
              <a:t>chrześcijan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40 </a:t>
            </a:r>
            <a:r>
              <a:rPr lang="en-US" sz="1600" err="1"/>
              <a:t>Żydów</a:t>
            </a:r>
            <a:r>
              <a:rPr lang="en-US" sz="1600" dirty="0"/>
              <a:t>. </a:t>
            </a:r>
            <a:endParaRPr lang="en-US" sz="1600">
              <a:cs typeface="Calibri Light"/>
            </a:endParaRPr>
          </a:p>
          <a:p>
            <a:r>
              <a:rPr lang="en-US" sz="1600" dirty="0" err="1"/>
              <a:t>Wiosną</a:t>
            </a:r>
            <a:r>
              <a:rPr lang="en-US" sz="1600" dirty="0"/>
              <a:t> 1945 </a:t>
            </a:r>
            <a:r>
              <a:rPr lang="en-US" sz="1600" dirty="0" err="1"/>
              <a:t>obszar</a:t>
            </a:r>
            <a:r>
              <a:rPr lang="en-US" sz="1600" dirty="0"/>
              <a:t> </a:t>
            </a:r>
            <a:r>
              <a:rPr lang="en-US" sz="1600" dirty="0" err="1"/>
              <a:t>powiatu</a:t>
            </a:r>
            <a:r>
              <a:rPr lang="en-US" sz="1600" dirty="0"/>
              <a:t> </a:t>
            </a:r>
            <a:r>
              <a:rPr lang="en-US" sz="1600" dirty="0" err="1"/>
              <a:t>zdobyły</a:t>
            </a:r>
            <a:r>
              <a:rPr lang="en-US" sz="1600" dirty="0"/>
              <a:t> </a:t>
            </a:r>
            <a:r>
              <a:rPr lang="en-US" sz="1600" dirty="0" err="1"/>
              <a:t>wojska</a:t>
            </a:r>
            <a:r>
              <a:rPr lang="en-US" sz="1600" dirty="0"/>
              <a:t> </a:t>
            </a:r>
            <a:r>
              <a:rPr lang="en-US" sz="1600" dirty="0" err="1"/>
              <a:t>Armii</a:t>
            </a:r>
            <a:r>
              <a:rPr lang="en-US" sz="1600" dirty="0"/>
              <a:t> </a:t>
            </a:r>
            <a:r>
              <a:rPr lang="en-US" sz="1600" dirty="0" err="1"/>
              <a:t>Czerwonej</a:t>
            </a:r>
            <a:r>
              <a:rPr lang="en-US" sz="1600" dirty="0"/>
              <a:t>. Po </a:t>
            </a:r>
            <a:r>
              <a:rPr lang="en-US" sz="1600" dirty="0" err="1"/>
              <a:t>odejściu</a:t>
            </a:r>
            <a:r>
              <a:rPr lang="en-US" sz="1600" dirty="0"/>
              <a:t> </a:t>
            </a:r>
            <a:r>
              <a:rPr lang="en-US" sz="1600" dirty="0" err="1"/>
              <a:t>wojsk</a:t>
            </a:r>
            <a:r>
              <a:rPr lang="en-US" sz="1600" dirty="0"/>
              <a:t> </a:t>
            </a:r>
            <a:r>
              <a:rPr lang="en-US" sz="1600" dirty="0" err="1"/>
              <a:t>frontowych</a:t>
            </a:r>
            <a:r>
              <a:rPr lang="en-US" sz="1600" dirty="0"/>
              <a:t>, powiat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podstawie</a:t>
            </a:r>
            <a:r>
              <a:rPr lang="en-US" sz="1600" dirty="0"/>
              <a:t> </a:t>
            </a:r>
            <a:r>
              <a:rPr lang="en-US" sz="1600" dirty="0" err="1"/>
              <a:t>uzgodnień</a:t>
            </a:r>
            <a:r>
              <a:rPr lang="en-US" sz="1600" dirty="0"/>
              <a:t> </a:t>
            </a:r>
            <a:r>
              <a:rPr lang="en-US" sz="1600" dirty="0" err="1"/>
              <a:t>jałtańskich</a:t>
            </a:r>
            <a:r>
              <a:rPr lang="en-US" sz="1600" dirty="0"/>
              <a:t> </a:t>
            </a:r>
            <a:r>
              <a:rPr lang="en-US" sz="1600" dirty="0" err="1"/>
              <a:t>został</a:t>
            </a:r>
            <a:r>
              <a:rPr lang="en-US" sz="1600" dirty="0"/>
              <a:t> </a:t>
            </a:r>
            <a:r>
              <a:rPr lang="en-US" sz="1600" dirty="0" err="1"/>
              <a:t>przekazany</a:t>
            </a:r>
            <a:r>
              <a:rPr lang="en-US" sz="1600" dirty="0"/>
              <a:t> </a:t>
            </a:r>
            <a:r>
              <a:rPr lang="en-US" sz="1600" dirty="0" err="1"/>
              <a:t>polskiej</a:t>
            </a:r>
            <a:r>
              <a:rPr lang="en-US" sz="1600" dirty="0"/>
              <a:t> </a:t>
            </a:r>
            <a:r>
              <a:rPr lang="en-US" sz="1600" dirty="0" err="1"/>
              <a:t>administracji</a:t>
            </a:r>
            <a:r>
              <a:rPr lang="en-US" sz="1600" dirty="0"/>
              <a:t>. </a:t>
            </a:r>
            <a:r>
              <a:rPr lang="en-US" sz="1600" dirty="0" err="1"/>
              <a:t>Jeszcze</a:t>
            </a:r>
            <a:r>
              <a:rPr lang="en-US" sz="1600" dirty="0"/>
              <a:t> w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samym</a:t>
            </a:r>
            <a:r>
              <a:rPr lang="en-US" sz="1600" dirty="0"/>
              <a:t> </a:t>
            </a:r>
            <a:r>
              <a:rPr lang="en-US" sz="1600" dirty="0" err="1"/>
              <a:t>roku</a:t>
            </a:r>
            <a:r>
              <a:rPr lang="en-US" sz="1600" dirty="0"/>
              <a:t> </a:t>
            </a:r>
            <a:r>
              <a:rPr lang="en-US" sz="1600" dirty="0" err="1"/>
              <a:t>zmieniono</a:t>
            </a:r>
            <a:r>
              <a:rPr lang="en-US" sz="1600" dirty="0"/>
              <a:t> </a:t>
            </a:r>
            <a:r>
              <a:rPr lang="en-US" sz="1600" dirty="0" err="1"/>
              <a:t>jego</a:t>
            </a:r>
            <a:r>
              <a:rPr lang="en-US" sz="1600" dirty="0"/>
              <a:t> </a:t>
            </a:r>
            <a:r>
              <a:rPr lang="en-US" sz="1600" dirty="0" err="1"/>
              <a:t>nazwę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powiat </a:t>
            </a:r>
            <a:r>
              <a:rPr lang="en-US" sz="1600" dirty="0" err="1"/>
              <a:t>choszczeński</a:t>
            </a:r>
            <a:r>
              <a:rPr lang="en-US" sz="1600" dirty="0"/>
              <a:t>, </a:t>
            </a:r>
            <a:r>
              <a:rPr lang="en-US" sz="1600" dirty="0" err="1"/>
              <a:t>nie</a:t>
            </a:r>
            <a:r>
              <a:rPr lang="en-US" sz="1600" dirty="0"/>
              <a:t> </a:t>
            </a:r>
            <a:r>
              <a:rPr lang="en-US" sz="1600" dirty="0" err="1"/>
              <a:t>zmieniając</a:t>
            </a:r>
            <a:r>
              <a:rPr lang="en-US" sz="1600" dirty="0"/>
              <a:t> </a:t>
            </a:r>
            <a:r>
              <a:rPr lang="en-US" sz="1600" dirty="0" err="1"/>
              <a:t>znacząco</a:t>
            </a:r>
            <a:r>
              <a:rPr lang="en-US" sz="1600" dirty="0"/>
              <a:t> </a:t>
            </a:r>
            <a:r>
              <a:rPr lang="en-US" sz="1600" dirty="0" err="1"/>
              <a:t>granic</a:t>
            </a:r>
            <a:r>
              <a:rPr lang="en-US" sz="1600" dirty="0"/>
              <a:t>. </a:t>
            </a:r>
            <a:endParaRPr lang="en-US" sz="1600" dirty="0">
              <a:cs typeface="Calibri Light"/>
            </a:endParaRPr>
          </a:p>
          <a:p>
            <a:endParaRPr lang="en-US" sz="900"/>
          </a:p>
          <a:p>
            <a:endParaRPr lang="en-US" sz="900"/>
          </a:p>
          <a:p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djęcie, okno, przód&#10;&#10;Opis wygenerowany przy bardzo wysokim poziomie pewności">
            <a:extLst>
              <a:ext uri="{FF2B5EF4-FFF2-40B4-BE49-F238E27FC236}">
                <a16:creationId xmlns:a16="http://schemas.microsoft.com/office/drawing/2014/main" id="{5C452747-B92F-44AD-A212-DF06DD825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32" b="-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CF8E63-30B5-431D-B1FF-7C44620D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err="1"/>
              <a:t>Choszczno</a:t>
            </a:r>
            <a:r>
              <a:rPr lang="en-US" sz="1600" dirty="0"/>
              <a:t> </a:t>
            </a:r>
            <a:r>
              <a:rPr lang="en-US" sz="1600" dirty="0" err="1"/>
              <a:t>zostało</a:t>
            </a:r>
            <a:r>
              <a:rPr lang="en-US" sz="1600" dirty="0"/>
              <a:t> </a:t>
            </a:r>
            <a:r>
              <a:rPr lang="en-US" sz="1600" dirty="0" err="1"/>
              <a:t>zdobyte</a:t>
            </a:r>
            <a:r>
              <a:rPr lang="en-US" sz="1600" dirty="0"/>
              <a:t> </a:t>
            </a:r>
            <a:r>
              <a:rPr lang="en-US" sz="1600" dirty="0" err="1"/>
              <a:t>przez</a:t>
            </a:r>
            <a:r>
              <a:rPr lang="en-US" sz="1600" dirty="0"/>
              <a:t> </a:t>
            </a:r>
            <a:r>
              <a:rPr lang="en-US" sz="1600" dirty="0" err="1"/>
              <a:t>wojska</a:t>
            </a:r>
            <a:r>
              <a:rPr lang="en-US" sz="1600" dirty="0"/>
              <a:t> </a:t>
            </a:r>
            <a:r>
              <a:rPr lang="en-US" sz="1600" dirty="0" err="1"/>
              <a:t>radzieckie</a:t>
            </a:r>
            <a:r>
              <a:rPr lang="en-US" sz="1600" dirty="0"/>
              <a:t> 23 </a:t>
            </a:r>
            <a:r>
              <a:rPr lang="en-US" sz="1600" dirty="0" err="1"/>
              <a:t>lutego</a:t>
            </a:r>
            <a:r>
              <a:rPr lang="en-US" sz="1600" dirty="0"/>
              <a:t> 1945. </a:t>
            </a:r>
            <a:r>
              <a:rPr lang="en-US" sz="1600" dirty="0" err="1"/>
              <a:t>Zniszczeniu</a:t>
            </a:r>
            <a:r>
              <a:rPr lang="en-US" sz="1600" dirty="0"/>
              <a:t> </a:t>
            </a:r>
            <a:r>
              <a:rPr lang="en-US" sz="1600" dirty="0" err="1"/>
              <a:t>uległo</a:t>
            </a:r>
            <a:r>
              <a:rPr lang="en-US" sz="1600" dirty="0"/>
              <a:t> 1345 </a:t>
            </a:r>
            <a:r>
              <a:rPr lang="en-US" sz="1600" dirty="0" err="1"/>
              <a:t>budynków</a:t>
            </a:r>
            <a:r>
              <a:rPr lang="en-US" sz="1600" dirty="0"/>
              <a:t>, co </a:t>
            </a:r>
            <a:r>
              <a:rPr lang="en-US" sz="1600" dirty="0" err="1"/>
              <a:t>stanowiło</a:t>
            </a:r>
            <a:r>
              <a:rPr lang="en-US" sz="1600" dirty="0"/>
              <a:t> 83% </a:t>
            </a:r>
            <a:r>
              <a:rPr lang="en-US" sz="1600" dirty="0" err="1"/>
              <a:t>zabudowy</a:t>
            </a:r>
            <a:r>
              <a:rPr lang="en-US" sz="1600" dirty="0"/>
              <a:t>.</a:t>
            </a:r>
            <a:endParaRPr lang="en-US" sz="1600">
              <a:cs typeface="Calibri Light"/>
            </a:endParaRPr>
          </a:p>
          <a:p>
            <a:r>
              <a:rPr lang="en-US" sz="1600" dirty="0"/>
              <a:t> </a:t>
            </a:r>
            <a:r>
              <a:rPr lang="en-US" sz="1600" err="1"/>
              <a:t>Niemal</a:t>
            </a:r>
            <a:r>
              <a:rPr lang="en-US" sz="1600" dirty="0"/>
              <a:t> </a:t>
            </a:r>
            <a:r>
              <a:rPr lang="en-US" sz="1600" err="1"/>
              <a:t>całkowitej</a:t>
            </a:r>
            <a:r>
              <a:rPr lang="en-US" sz="1600" dirty="0"/>
              <a:t> </a:t>
            </a:r>
            <a:r>
              <a:rPr lang="en-US" sz="1600" err="1"/>
              <a:t>zagładzie</a:t>
            </a:r>
            <a:r>
              <a:rPr lang="en-US" sz="1600" dirty="0"/>
              <a:t> </a:t>
            </a:r>
            <a:r>
              <a:rPr lang="en-US" sz="1600" err="1"/>
              <a:t>uległo</a:t>
            </a:r>
            <a:r>
              <a:rPr lang="en-US" sz="1600" dirty="0"/>
              <a:t> stare </a:t>
            </a:r>
            <a:r>
              <a:rPr lang="en-US" sz="1600" err="1"/>
              <a:t>miasto</a:t>
            </a:r>
            <a:r>
              <a:rPr lang="en-US" sz="1600" dirty="0"/>
              <a:t>. W 1946 r., w </a:t>
            </a:r>
            <a:r>
              <a:rPr lang="en-US" sz="1600" err="1"/>
              <a:t>wyniku</a:t>
            </a:r>
            <a:r>
              <a:rPr lang="en-US" sz="1600" dirty="0"/>
              <a:t> </a:t>
            </a:r>
            <a:r>
              <a:rPr lang="en-US" sz="1600" err="1"/>
              <a:t>powojennych</a:t>
            </a:r>
            <a:r>
              <a:rPr lang="en-US" sz="1600" dirty="0"/>
              <a:t> </a:t>
            </a:r>
            <a:r>
              <a:rPr lang="en-US" sz="1600" err="1"/>
              <a:t>zmian</a:t>
            </a:r>
            <a:r>
              <a:rPr lang="en-US" sz="1600" dirty="0"/>
              <a:t> </a:t>
            </a:r>
            <a:r>
              <a:rPr lang="en-US" sz="1600" err="1"/>
              <a:t>granic</a:t>
            </a:r>
            <a:r>
              <a:rPr lang="en-US" sz="1600" dirty="0"/>
              <a:t> </a:t>
            </a:r>
            <a:r>
              <a:rPr lang="en-US" sz="1600" err="1"/>
              <a:t>państwowych</a:t>
            </a:r>
            <a:r>
              <a:rPr lang="en-US" sz="1600" dirty="0"/>
              <a:t>, </a:t>
            </a:r>
            <a:r>
              <a:rPr lang="en-US" sz="1600" err="1"/>
              <a:t>miejscowość</a:t>
            </a:r>
            <a:r>
              <a:rPr lang="en-US" sz="1600" dirty="0"/>
              <a:t> </a:t>
            </a:r>
            <a:r>
              <a:rPr lang="en-US" sz="1600" err="1"/>
              <a:t>została</a:t>
            </a:r>
            <a:endParaRPr lang="en-US" sz="1600">
              <a:cs typeface="Calibri Light"/>
            </a:endParaRPr>
          </a:p>
          <a:p>
            <a:r>
              <a:rPr lang="en-US" sz="1600" dirty="0"/>
              <a:t> </a:t>
            </a:r>
            <a:r>
              <a:rPr lang="en-US" sz="1600" err="1"/>
              <a:t>włączona</a:t>
            </a:r>
            <a:r>
              <a:rPr lang="en-US" sz="1600" dirty="0"/>
              <a:t> </a:t>
            </a:r>
            <a:r>
              <a:rPr lang="en-US" sz="1600" err="1"/>
              <a:t>administracyjnie</a:t>
            </a:r>
            <a:r>
              <a:rPr lang="en-US" sz="1600" dirty="0"/>
              <a:t> do </a:t>
            </a:r>
            <a:r>
              <a:rPr lang="en-US" sz="1600" err="1"/>
              <a:t>nowo</a:t>
            </a:r>
            <a:r>
              <a:rPr lang="en-US" sz="1600" dirty="0"/>
              <a:t> </a:t>
            </a:r>
            <a:r>
              <a:rPr lang="en-US" sz="1600" err="1"/>
              <a:t>powstałego</a:t>
            </a:r>
            <a:r>
              <a:rPr lang="en-US" sz="1600" dirty="0"/>
              <a:t> </a:t>
            </a:r>
            <a:r>
              <a:rPr lang="en-US" sz="1600" err="1"/>
              <a:t>województwa</a:t>
            </a:r>
            <a:r>
              <a:rPr lang="en-US" sz="1600" dirty="0"/>
              <a:t> </a:t>
            </a:r>
            <a:r>
              <a:rPr lang="en-US" sz="1600" err="1"/>
              <a:t>szczecińskiego</a:t>
            </a:r>
            <a:r>
              <a:rPr lang="en-US" sz="1600" dirty="0"/>
              <a:t>, a </a:t>
            </a:r>
            <a:r>
              <a:rPr lang="en-US" sz="1600" err="1"/>
              <a:t>niemieckojęzyczna</a:t>
            </a:r>
            <a:r>
              <a:rPr lang="en-US" sz="1600" dirty="0"/>
              <a:t> </a:t>
            </a:r>
            <a:r>
              <a:rPr lang="en-US" sz="1600" err="1"/>
              <a:t>ludność</a:t>
            </a:r>
            <a:r>
              <a:rPr lang="en-US" sz="1600" dirty="0"/>
              <a:t> </a:t>
            </a:r>
            <a:r>
              <a:rPr lang="en-US" sz="1600" err="1"/>
              <a:t>miasta</a:t>
            </a:r>
            <a:r>
              <a:rPr lang="en-US" sz="1600" dirty="0"/>
              <a:t> </a:t>
            </a:r>
            <a:r>
              <a:rPr lang="en-US" sz="1600" err="1"/>
              <a:t>została</a:t>
            </a:r>
            <a:r>
              <a:rPr lang="en-US" sz="1600" dirty="0"/>
              <a:t> </a:t>
            </a:r>
            <a:r>
              <a:rPr lang="en-US" sz="1600" err="1"/>
              <a:t>wysiedlona</a:t>
            </a:r>
            <a:endParaRPr lang="en-US" sz="1600">
              <a:cs typeface="Calibri Light"/>
            </a:endParaRPr>
          </a:p>
          <a:p>
            <a:r>
              <a:rPr lang="en-US" sz="1600" dirty="0"/>
              <a:t> do Niemiec. </a:t>
            </a:r>
            <a:r>
              <a:rPr lang="en-US" sz="1600" err="1"/>
              <a:t>Odbudowa</a:t>
            </a:r>
            <a:r>
              <a:rPr lang="en-US" sz="1600" dirty="0"/>
              <a:t> </a:t>
            </a:r>
            <a:r>
              <a:rPr lang="en-US" sz="1600" err="1"/>
              <a:t>Choszczna</a:t>
            </a:r>
            <a:r>
              <a:rPr lang="en-US" sz="1600" dirty="0"/>
              <a:t> </a:t>
            </a:r>
            <a:r>
              <a:rPr lang="en-US" sz="1600" err="1"/>
              <a:t>trwała</a:t>
            </a:r>
            <a:r>
              <a:rPr lang="en-US" sz="1600" dirty="0"/>
              <a:t> do </a:t>
            </a:r>
            <a:r>
              <a:rPr lang="en-US" sz="1600" err="1"/>
              <a:t>lat</a:t>
            </a:r>
            <a:r>
              <a:rPr lang="en-US" sz="1600" dirty="0"/>
              <a:t> 60. W 1984 </a:t>
            </a:r>
            <a:r>
              <a:rPr lang="en-US" sz="1600" err="1"/>
              <a:t>miasto</a:t>
            </a:r>
            <a:r>
              <a:rPr lang="en-US" sz="1600" dirty="0"/>
              <a:t> </a:t>
            </a:r>
            <a:r>
              <a:rPr lang="en-US" sz="1600" err="1"/>
              <a:t>obchodziło</a:t>
            </a:r>
            <a:r>
              <a:rPr lang="en-US" sz="1600" dirty="0"/>
              <a:t> 700. </a:t>
            </a:r>
            <a:r>
              <a:rPr lang="en-US" sz="1600" err="1"/>
              <a:t>rocznicę</a:t>
            </a:r>
            <a:r>
              <a:rPr lang="en-US" sz="1600" dirty="0"/>
              <a:t> </a:t>
            </a:r>
            <a:r>
              <a:rPr lang="en-US" sz="1600" err="1"/>
              <a:t>powstania</a:t>
            </a:r>
            <a:r>
              <a:rPr lang="en-US" sz="1600" dirty="0"/>
              <a:t>. </a:t>
            </a:r>
            <a:endParaRPr lang="en-US" sz="1600" dirty="0">
              <a:cs typeface="Calibri Light"/>
            </a:endParaRPr>
          </a:p>
          <a:p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autobus, zewnętrzne, trawa, zdjęcie&#10;&#10;Opis wygenerowany przy bardzo wysokim poziomie pewności">
            <a:extLst>
              <a:ext uri="{FF2B5EF4-FFF2-40B4-BE49-F238E27FC236}">
                <a16:creationId xmlns:a16="http://schemas.microsoft.com/office/drawing/2014/main" id="{0583EF74-39ED-4B52-BB41-99EA9FD5B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488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27981-9B68-4D15-B7B2-12FDB2DF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Zabytki Choszczna:</a:t>
            </a:r>
            <a:br>
              <a:rPr lang="en-US"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 Rynek Staromiejski</a:t>
            </a: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który  podczas wojny doznał sporych zniszczeń.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"Żniwiarka" była symbolem przedwojennego miasta. Stała na fontannie na rynku w Arnswalde niemal do końca wojny. Niemcy zdemontowali ją w 1944 roku i nie wiadomo co się z nią później stało. Na początku lat 80. byli mieszkańcy Arnswalde podarowali Choszcznu replikę rzeźby, ale i ta zaginęła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Obraz 18" descr="Obraz zawierający budynek, zewnętrzne, zdjęcie, stare&#10;&#10;Opis wygenerowany przy bardzo wysokim poziomie pewności">
            <a:extLst>
              <a:ext uri="{FF2B5EF4-FFF2-40B4-BE49-F238E27FC236}">
                <a16:creationId xmlns:a16="http://schemas.microsoft.com/office/drawing/2014/main" id="{76C021BC-A44A-4E54-BFFD-7EACE580D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8" r="3" b="3"/>
          <a:stretch/>
        </p:blipFill>
        <p:spPr>
          <a:xfrm>
            <a:off x="684213" y="933450"/>
            <a:ext cx="3660775" cy="4986338"/>
          </a:xfrm>
          <a:prstGeom prst="rect">
            <a:avLst/>
          </a:prstGeom>
        </p:spPr>
      </p:pic>
      <p:pic>
        <p:nvPicPr>
          <p:cNvPr id="20" name="Obraz 20" descr="Obraz zawierający budynek, zewnętrzne, droga, ulica&#10;&#10;Opis wygenerowany przy bardzo wysokim poziomie pewności">
            <a:extLst>
              <a:ext uri="{FF2B5EF4-FFF2-40B4-BE49-F238E27FC236}">
                <a16:creationId xmlns:a16="http://schemas.microsoft.com/office/drawing/2014/main" id="{6612389A-6C52-4EE6-AAC9-D8F82293E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8" r="15679" b="4"/>
          <a:stretch/>
        </p:blipFill>
        <p:spPr>
          <a:xfrm>
            <a:off x="4427538" y="933450"/>
            <a:ext cx="3660775" cy="4986338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4244EAD-C059-49AF-9DA0-273A7A4CB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325029"/>
              </p:ext>
            </p:extLst>
          </p:nvPr>
        </p:nvGraphicFramePr>
        <p:xfrm>
          <a:off x="12436143" y="3048358"/>
          <a:ext cx="4054389" cy="36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202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E73C4-772E-419C-B13B-D7AE891F9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D38005-C157-4836-9996-D26B2A0D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kościół rzymskokatolicki</a:t>
            </a: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pod wezwaniem Narodzenia NMP. Budowla gotycka z XIV w. przy rynku wybudowana przez joannitów. W latach 50. </a:t>
            </a: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kościół</a:t>
            </a:r>
            <a:r>
              <a:rPr lang="en-US" sz="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odbudowano, nadając mu wygląd nawiązujący do stanu pierwotnego tj. z okresu średniowiecza.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515388"/>
            <a:ext cx="8082632" cy="5893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10" descr="Obraz zawierający budynek, wewnątrz, pociąg, zegar&#10;&#10;Opis wygenerowany przy bardzo wysokim poziomie pewności">
            <a:extLst>
              <a:ext uri="{FF2B5EF4-FFF2-40B4-BE49-F238E27FC236}">
                <a16:creationId xmlns:a16="http://schemas.microsoft.com/office/drawing/2014/main" id="{CDB62A21-970C-4166-9C7E-A8DD1F878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14" r="-2" b="-2"/>
          <a:stretch/>
        </p:blipFill>
        <p:spPr>
          <a:xfrm>
            <a:off x="561861" y="678813"/>
            <a:ext cx="4276146" cy="5544269"/>
          </a:xfrm>
          <a:prstGeom prst="rect">
            <a:avLst/>
          </a:prstGeom>
        </p:spPr>
      </p:pic>
      <p:pic>
        <p:nvPicPr>
          <p:cNvPr id="4" name="Obraz 4" descr="Obraz zawierający zewnętrzne, budynek, droga, zegar&#10;&#10;Opis wygenerowany przy bardzo wysokim poziomie pewności">
            <a:extLst>
              <a:ext uri="{FF2B5EF4-FFF2-40B4-BE49-F238E27FC236}">
                <a16:creationId xmlns:a16="http://schemas.microsoft.com/office/drawing/2014/main" id="{8DDEEBE7-1ED6-4705-A23B-FD093A045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3829" r="-2" b="3895"/>
          <a:stretch/>
        </p:blipFill>
        <p:spPr>
          <a:xfrm>
            <a:off x="4960113" y="678814"/>
            <a:ext cx="3177635" cy="1755648"/>
          </a:xfrm>
          <a:prstGeom prst="rect">
            <a:avLst/>
          </a:prstGeom>
        </p:spPr>
      </p:pic>
      <p:pic>
        <p:nvPicPr>
          <p:cNvPr id="6" name="Obraz 6" descr="Obraz zawierający budynek, zewnętrzne, stare, zdjęcie&#10;&#10;Opis wygenerowany przy bardzo wysokim poziomie pewności">
            <a:extLst>
              <a:ext uri="{FF2B5EF4-FFF2-40B4-BE49-F238E27FC236}">
                <a16:creationId xmlns:a16="http://schemas.microsoft.com/office/drawing/2014/main" id="{506180C2-710F-46E6-9C84-DD5D6E608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43" r="1" b="8764"/>
          <a:stretch/>
        </p:blipFill>
        <p:spPr>
          <a:xfrm>
            <a:off x="4960113" y="2579679"/>
            <a:ext cx="3177635" cy="17556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zewnętrzne, jasne, budynek, ulica&#10;&#10;Opis wygenerowany przy bardzo wysokim poziomie pewności">
            <a:extLst>
              <a:ext uri="{FF2B5EF4-FFF2-40B4-BE49-F238E27FC236}">
                <a16:creationId xmlns:a16="http://schemas.microsoft.com/office/drawing/2014/main" id="{D0C3A1A4-F006-4F25-AE15-D93C9ADA0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37" r="-1" b="-1"/>
          <a:stretch/>
        </p:blipFill>
        <p:spPr>
          <a:xfrm>
            <a:off x="4960112" y="4467434"/>
            <a:ext cx="3177636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1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CHOSZCZNO Moje miasto Praca  Samuela Latkowskiego z Vd</vt:lpstr>
      <vt:lpstr>CHOSZCZNO-miasto w północno-zachodniej Polsce, w województwie zachodniopomorskim. Położone na Pojezierzu Choszczeńskim nad jeziorem Kluki. Przez miasto przepływa struga Stobnica.W latach 1975–1998 miasto administracyjnie należało do woj. gorzowskiego</vt:lpstr>
      <vt:lpstr>HERB CHOSZCZNA – stanowi tarcza z wizerunkiem czerwonego orła na srebrnym tle. Orzeł zwrócony jest w prawą stronę , ma on złoty dziób z którego wystaje długi czerwony język i szpony w których trzyma zielone gałazki dębu.</vt:lpstr>
      <vt:lpstr>W X w. obszary, na których obecnie leży Choszczno podlegały państwu Piastów .Miasto wielokrotnie było niszczone przez pożary.  W pierwszej połowie XVII w. zaraza i wojna trzydziestoletnia wyludniły Choszczno. W 1806 zatrzymała się tutaj królowa pruska Luiza uciekająca przed oddziałami francuskimi, a 9 lat później choszczeński garnizon brał udział w bitwie pod Waterloo.</vt:lpstr>
      <vt:lpstr>W XIX w. Choszczno miało gimnazjum i szkołę elementarną. Obecie mamy cztery państwowe przedszkola , trze szkoły podstawowe i dwie szkoły średnie. W 1935 utworzono szkołę gospodarczą.  W latach 1926–1944 istniało Muzeum Powiatowe</vt:lpstr>
      <vt:lpstr>Arnswalde- II wojna światowa to czas utworzenia w Choszcznie obozu jenieckiego Oflag II B Arnswalde. Dawny powiat na terenie Prus ,Niemiec, Republiki Weimarskiej oraz III Rzeszy, istniejący od 1818 do 1945 . Do 1938 należał do rejencji frankfurckiej. Od 1938 natomiast do rejencji pilskiej..  W 1939 roku powiat zamieszkiwało 44 064 osób, z czego 42 070 ewangelików, 1 399 katolików, 132 pozostałych chrześcijan i 40 Żydów.  Wiosną 1945 obszar powiatu zdobyły wojska Armii Czerwonej. Po odejściu wojsk frontowych, powiat na podstawie uzgodnień jałtańskich został przekazany polskiej administracji. Jeszcze w tym samym roku zmieniono jego nazwę na powiat choszczeński, nie zmieniając znacząco granic.    </vt:lpstr>
      <vt:lpstr>Choszczno zostało zdobyte przez wojska radzieckie 23 lutego 1945. Zniszczeniu uległo 1345 budynków, co stanowiło 83% zabudowy.  Niemal całkowitej zagładzie uległo stare miasto. W 1946 r., w wyniku powojennych zmian granic państwowych, miejscowość została  włączona administracyjnie do nowo powstałego województwa szczecińskiego, a niemieckojęzyczna ludność miasta została wysiedlona  do Niemiec. Odbudowa Choszczna trwała do lat 60. W 1984 miasto obchodziło 700. rocznicę powstania.  </vt:lpstr>
      <vt:lpstr>Zabytki Choszczna:  * Rynek Staromiejski, który  podczas wojny doznał sporych zniszczeń. "Żniwiarka" była symbolem przedwojennego miasta. Stała na fontannie na rynku w Arnswalde niemal do końca wojny. Niemcy zdemontowali ją w 1944 roku i nie wiadomo co się z nią później stało. Na początku lat 80. byli mieszkańcy Arnswalde podarowali Choszcznu replikę rzeźby, ale i ta zaginęła </vt:lpstr>
      <vt:lpstr>kościół rzymskokatolicki pod wezwaniem Narodzenia NMP. Budowla gotycka z XIV w. przy rynku wybudowana przez joannitów. W latach 50. kościół odbudowano, nadając mu wygląd nawiązujący do stanu pierwotnego tj. z okresu średniowiecza.</vt:lpstr>
      <vt:lpstr>mury miejskie obronne z XIV–XV w. Fragmenty: północny, południowy i zachodni przy ul. 22 lipca, ul. Bohaterów Warszawy i ul. Mur Południowy; do czasów obecnych zachowały się jedynie niewielkie fragmenty średniowiecznego muru miasta, istnieje ponad połowa muru północnego oraz cząstki muru południowego i zachodniego. Zachował się także wał ziemny zwany w przeszłości „Mnisim wałem”</vt:lpstr>
      <vt:lpstr>barbakan Bramy Kamiennej rondel przedbramia z XIV-XV w. przy ul. Wolności 13. Obecnie jest on siedzibą Rady Miejskiej</vt:lpstr>
      <vt:lpstr>zespół szpitalny   z lat 1904–1905 i 1929–1931 przy ul. Niedziałkowskiego 4-12:  szpital przychodnia z 1912 roku pralnia z lat 1905–1906 budynek, urząd skarbowy, obecnie szpital, z 1935 roku willa, obecnie pogotowie, ul. Niedziałkowskiego 8, z 1920 roku willa, ul. Niedziałkowskiego 12 z 1910 roku </vt:lpstr>
      <vt:lpstr>dworzec kolejowy z połowy XIX w. przy ul. Wolności. Obecnie jest w trakcie generalnego remontu.</vt:lpstr>
      <vt:lpstr>W Choszcznie mamy piękne jezioro Kluki . Jest dookoła niego zrobiona ścieżka rekreacyjna z której w wolnym czasie korzysta wielu mieszkańców. Wcześniej w Choszcznie mamy plażę miejska z której latem z chęcią korzystamy. Mam nadzieje ze w mojej presentacji przedstawiłem wszystkie najwazniejsze informacje o moim pieknym  miescie Choszczno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447</cp:revision>
  <dcterms:created xsi:type="dcterms:W3CDTF">2020-04-13T15:43:27Z</dcterms:created>
  <dcterms:modified xsi:type="dcterms:W3CDTF">2020-04-13T18:05:08Z</dcterms:modified>
</cp:coreProperties>
</file>