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6858000" cy="9144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E7CE"/>
    <a:srgbClr val="FF0066"/>
    <a:srgbClr val="FF3300"/>
    <a:srgbClr val="F75309"/>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3" autoAdjust="0"/>
    <p:restoredTop sz="94624" autoAdjust="0"/>
  </p:normalViewPr>
  <p:slideViewPr>
    <p:cSldViewPr>
      <p:cViewPr varScale="1">
        <p:scale>
          <a:sx n="52" d="100"/>
          <a:sy n="52" d="100"/>
        </p:scale>
        <p:origin x="-2340" y="-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02F76-DF40-4C3C-9150-AB5F8C51C8BC}" type="datetimeFigureOut">
              <a:rPr lang="pl-PL" smtClean="0"/>
              <a:pPr/>
              <a:t>2020-05-28</a:t>
            </a:fld>
            <a:endParaRPr lang="pl-PL"/>
          </a:p>
        </p:txBody>
      </p:sp>
      <p:sp>
        <p:nvSpPr>
          <p:cNvPr id="4" name="Symbol zastępczy obrazu slajdu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A16E54-A0C8-4538-96F5-188436D9EB3D}"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BA16E54-A0C8-4538-96F5-188436D9EB3D}" type="slidenum">
              <a:rPr lang="pl-PL" smtClean="0"/>
              <a:pPr/>
              <a:t>3</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BA16E54-A0C8-4538-96F5-188436D9EB3D}" type="slidenum">
              <a:rPr lang="pl-PL" smtClean="0"/>
              <a:pPr/>
              <a:t>5</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514350" y="2840568"/>
            <a:ext cx="5829300" cy="1960033"/>
          </a:xfrm>
        </p:spPr>
        <p:txBody>
          <a:bodyPr/>
          <a:lstStyle/>
          <a:p>
            <a:r>
              <a:rPr lang="pl-PL" smtClean="0"/>
              <a:t>Kliknij, aby edytować styl</a:t>
            </a:r>
            <a:endParaRPr lang="pl-PL"/>
          </a:p>
        </p:txBody>
      </p:sp>
      <p:sp>
        <p:nvSpPr>
          <p:cNvPr id="3" name="Podtytuł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4972050" y="366185"/>
            <a:ext cx="1543050" cy="7802033"/>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342900" y="366185"/>
            <a:ext cx="4514850" cy="780203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541735" y="5875867"/>
            <a:ext cx="5829300" cy="1816100"/>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342900" y="364067"/>
            <a:ext cx="2256235" cy="154940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44216" y="6400800"/>
            <a:ext cx="4114800" cy="755651"/>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F675CED-DE21-4919-BF8E-AE3B95E0825A}" type="datetimeFigureOut">
              <a:rPr lang="pl-PL" smtClean="0"/>
              <a:pPr/>
              <a:t>2020-05-28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BCD747D-2233-4539-A1A9-863EBFBDC6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F675CED-DE21-4919-BF8E-AE3B95E0825A}" type="datetimeFigureOut">
              <a:rPr lang="pl-PL" smtClean="0"/>
              <a:pPr/>
              <a:t>2020-05-28</a:t>
            </a:fld>
            <a:endParaRPr lang="pl-PL"/>
          </a:p>
        </p:txBody>
      </p:sp>
      <p:sp>
        <p:nvSpPr>
          <p:cNvPr id="5" name="Symbol zastępczy stopki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BCD747D-2233-4539-A1A9-863EBFBDC6C6}"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4664" y="611560"/>
            <a:ext cx="5829300" cy="2520280"/>
          </a:xfrm>
        </p:spPr>
        <p:txBody>
          <a:bodyPr>
            <a:normAutofit/>
          </a:bodyPr>
          <a:lstStyle/>
          <a:p>
            <a:r>
              <a:rPr lang="pl-PL" sz="5400" dirty="0" smtClean="0">
                <a:solidFill>
                  <a:srgbClr val="FF0066"/>
                </a:solidFill>
                <a:latin typeface="Jokerman" pitchFamily="82" charset="0"/>
              </a:rPr>
              <a:t>Choszczno – </a:t>
            </a:r>
            <a:br>
              <a:rPr lang="pl-PL" sz="5400" dirty="0" smtClean="0">
                <a:solidFill>
                  <a:srgbClr val="FF0066"/>
                </a:solidFill>
                <a:latin typeface="Jokerman" pitchFamily="82" charset="0"/>
              </a:rPr>
            </a:br>
            <a:r>
              <a:rPr lang="pl-PL" sz="5400" dirty="0" smtClean="0">
                <a:solidFill>
                  <a:srgbClr val="FF0066"/>
                </a:solidFill>
                <a:latin typeface="Jokerman" pitchFamily="82" charset="0"/>
              </a:rPr>
              <a:t>moje miasto</a:t>
            </a:r>
            <a:endParaRPr lang="pl-PL" sz="5400" dirty="0">
              <a:solidFill>
                <a:srgbClr val="FF0066"/>
              </a:solidFill>
              <a:latin typeface="Jokerman" pitchFamily="82" charset="0"/>
            </a:endParaRPr>
          </a:p>
        </p:txBody>
      </p:sp>
      <p:sp>
        <p:nvSpPr>
          <p:cNvPr id="3" name="Podtytuł 2"/>
          <p:cNvSpPr>
            <a:spLocks noGrp="1"/>
          </p:cNvSpPr>
          <p:nvPr>
            <p:ph type="subTitle" idx="1"/>
          </p:nvPr>
        </p:nvSpPr>
        <p:spPr>
          <a:xfrm>
            <a:off x="1028700" y="8100392"/>
            <a:ext cx="4800600" cy="792088"/>
          </a:xfrm>
        </p:spPr>
        <p:txBody>
          <a:bodyPr>
            <a:normAutofit/>
          </a:bodyPr>
          <a:lstStyle/>
          <a:p>
            <a:r>
              <a:rPr lang="pl-PL" sz="2800" dirty="0" smtClean="0">
                <a:solidFill>
                  <a:srgbClr val="19E7CE"/>
                </a:solidFill>
                <a:latin typeface="Segoe Script" pitchFamily="34" charset="0"/>
              </a:rPr>
              <a:t>Marcelina Żegadło</a:t>
            </a:r>
            <a:endParaRPr lang="pl-PL" sz="2800" dirty="0">
              <a:solidFill>
                <a:srgbClr val="19E7CE"/>
              </a:solidFill>
              <a:latin typeface="Segoe Script" pitchFamily="34" charset="0"/>
            </a:endParaRPr>
          </a:p>
        </p:txBody>
      </p:sp>
      <p:pic>
        <p:nvPicPr>
          <p:cNvPr id="4" name="Obraz 3" descr="IMG_20200501_133234_705.jpg"/>
          <p:cNvPicPr>
            <a:picLocks noChangeAspect="1"/>
          </p:cNvPicPr>
          <p:nvPr/>
        </p:nvPicPr>
        <p:blipFill>
          <a:blip r:embed="rId2" cstate="print"/>
          <a:stretch>
            <a:fillRect/>
          </a:stretch>
        </p:blipFill>
        <p:spPr>
          <a:xfrm>
            <a:off x="2852936" y="2915816"/>
            <a:ext cx="2850460" cy="1996148"/>
          </a:xfrm>
          <a:prstGeom prst="rect">
            <a:avLst/>
          </a:prstGeom>
        </p:spPr>
      </p:pic>
      <p:pic>
        <p:nvPicPr>
          <p:cNvPr id="5" name="Obraz 4" descr="IMG_20200501_132423_933.jpg"/>
          <p:cNvPicPr>
            <a:picLocks noChangeAspect="1"/>
          </p:cNvPicPr>
          <p:nvPr/>
        </p:nvPicPr>
        <p:blipFill>
          <a:blip r:embed="rId3" cstate="print"/>
          <a:stretch>
            <a:fillRect/>
          </a:stretch>
        </p:blipFill>
        <p:spPr>
          <a:xfrm rot="394539">
            <a:off x="872124" y="4504399"/>
            <a:ext cx="2708920" cy="2031690"/>
          </a:xfrm>
          <a:prstGeom prst="rect">
            <a:avLst/>
          </a:prstGeom>
        </p:spPr>
      </p:pic>
      <p:pic>
        <p:nvPicPr>
          <p:cNvPr id="6" name="Obraz 5" descr="IMG_20200501_131900_360.jpg"/>
          <p:cNvPicPr>
            <a:picLocks noChangeAspect="1"/>
          </p:cNvPicPr>
          <p:nvPr/>
        </p:nvPicPr>
        <p:blipFill>
          <a:blip r:embed="rId4" cstate="print"/>
          <a:stretch>
            <a:fillRect/>
          </a:stretch>
        </p:blipFill>
        <p:spPr>
          <a:xfrm rot="21136893">
            <a:off x="3485052" y="5614225"/>
            <a:ext cx="2793964" cy="20954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Zdjecia_lotnicze_855919_Fotopolska-Eu.jpg"/>
          <p:cNvPicPr>
            <a:picLocks noGrp="1" noChangeAspect="1"/>
          </p:cNvPicPr>
          <p:nvPr>
            <p:ph idx="1"/>
          </p:nvPr>
        </p:nvPicPr>
        <p:blipFill>
          <a:blip r:embed="rId2" cstate="print"/>
          <a:stretch>
            <a:fillRect/>
          </a:stretch>
        </p:blipFill>
        <p:spPr>
          <a:xfrm>
            <a:off x="980728" y="611560"/>
            <a:ext cx="5030986" cy="3695287"/>
          </a:xfrm>
        </p:spPr>
      </p:pic>
      <p:sp>
        <p:nvSpPr>
          <p:cNvPr id="5" name="pole tekstowe 4"/>
          <p:cNvSpPr txBox="1"/>
          <p:nvPr/>
        </p:nvSpPr>
        <p:spPr>
          <a:xfrm>
            <a:off x="1196752" y="4355976"/>
            <a:ext cx="4032448" cy="430887"/>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zdjęcie lotnicze 1930-1940</a:t>
            </a:r>
            <a:endParaRPr lang="pl-PL" sz="2200" b="1" dirty="0">
              <a:solidFill>
                <a:srgbClr val="FF0066"/>
              </a:solidFill>
              <a:latin typeface="Andalus" pitchFamily="18" charset="-78"/>
              <a:cs typeface="Andalus" pitchFamily="18" charset="-78"/>
            </a:endParaRPr>
          </a:p>
        </p:txBody>
      </p:sp>
      <p:pic>
        <p:nvPicPr>
          <p:cNvPr id="6" name="Obraz 5" descr="kjhgfrertyuikjuhyg.png"/>
          <p:cNvPicPr>
            <a:picLocks noChangeAspect="1"/>
          </p:cNvPicPr>
          <p:nvPr/>
        </p:nvPicPr>
        <p:blipFill>
          <a:blip r:embed="rId3" cstate="print"/>
          <a:stretch>
            <a:fillRect/>
          </a:stretch>
        </p:blipFill>
        <p:spPr>
          <a:xfrm>
            <a:off x="1124744" y="4788024"/>
            <a:ext cx="4752528" cy="3055196"/>
          </a:xfrm>
          <a:prstGeom prst="rect">
            <a:avLst/>
          </a:prstGeom>
        </p:spPr>
      </p:pic>
      <p:sp>
        <p:nvSpPr>
          <p:cNvPr id="7" name="pole tekstowe 6"/>
          <p:cNvSpPr txBox="1"/>
          <p:nvPr/>
        </p:nvSpPr>
        <p:spPr>
          <a:xfrm>
            <a:off x="1844824" y="8244409"/>
            <a:ext cx="432048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9</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ymbol zastępczy zawartości 5" descr="Wieza_wodna_miejska_301484_Fotopolska-Eu.jpg"/>
          <p:cNvPicPr>
            <a:picLocks noGrp="1" noChangeAspect="1"/>
          </p:cNvPicPr>
          <p:nvPr>
            <p:ph idx="1"/>
          </p:nvPr>
        </p:nvPicPr>
        <p:blipFill>
          <a:blip r:embed="rId2" cstate="print"/>
          <a:stretch>
            <a:fillRect/>
          </a:stretch>
        </p:blipFill>
        <p:spPr>
          <a:xfrm>
            <a:off x="1124744" y="683568"/>
            <a:ext cx="4708400" cy="3084712"/>
          </a:xfrm>
        </p:spPr>
      </p:pic>
      <p:pic>
        <p:nvPicPr>
          <p:cNvPr id="7" name="Obraz 6" descr="Przystan_807979_Fotopolska-Eu.jpg"/>
          <p:cNvPicPr>
            <a:picLocks noChangeAspect="1"/>
          </p:cNvPicPr>
          <p:nvPr/>
        </p:nvPicPr>
        <p:blipFill>
          <a:blip r:embed="rId3" cstate="print"/>
          <a:stretch>
            <a:fillRect/>
          </a:stretch>
        </p:blipFill>
        <p:spPr>
          <a:xfrm>
            <a:off x="1052736" y="4211960"/>
            <a:ext cx="4896543" cy="3312368"/>
          </a:xfrm>
          <a:prstGeom prst="rect">
            <a:avLst/>
          </a:prstGeom>
        </p:spPr>
      </p:pic>
      <p:sp>
        <p:nvSpPr>
          <p:cNvPr id="9" name="pole tekstowe 8"/>
          <p:cNvSpPr txBox="1"/>
          <p:nvPr/>
        </p:nvSpPr>
        <p:spPr>
          <a:xfrm>
            <a:off x="1124744" y="7740352"/>
            <a:ext cx="5040560" cy="769441"/>
          </a:xfrm>
          <a:prstGeom prst="rect">
            <a:avLst/>
          </a:prstGeom>
          <a:noFill/>
        </p:spPr>
        <p:txBody>
          <a:bodyPr wrap="square" rtlCol="0">
            <a:spAutoFit/>
          </a:bodyPr>
          <a:lstStyle/>
          <a:p>
            <a:r>
              <a:rPr lang="pl-PL" sz="2200" b="1" dirty="0" smtClean="0">
                <a:solidFill>
                  <a:srgbClr val="19E7CE"/>
                </a:solidFill>
                <a:latin typeface="Andalus" pitchFamily="18" charset="-78"/>
                <a:cs typeface="Andalus" pitchFamily="18" charset="-78"/>
              </a:rPr>
              <a:t>fot. z 1917 roku, przystań </a:t>
            </a:r>
          </a:p>
          <a:p>
            <a:r>
              <a:rPr lang="pl-PL" sz="2200" dirty="0" smtClean="0">
                <a:solidFill>
                  <a:schemeClr val="bg1"/>
                </a:solidFill>
                <a:latin typeface="Andalus" pitchFamily="18" charset="-78"/>
                <a:cs typeface="Andalus" pitchFamily="18" charset="-78"/>
              </a:rPr>
              <a:t>				            10</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az 4" descr="dworzec.jpg"/>
          <p:cNvPicPr>
            <a:picLocks noChangeAspect="1"/>
          </p:cNvPicPr>
          <p:nvPr/>
        </p:nvPicPr>
        <p:blipFill>
          <a:blip r:embed="rId2" cstate="print"/>
          <a:stretch>
            <a:fillRect/>
          </a:stretch>
        </p:blipFill>
        <p:spPr>
          <a:xfrm>
            <a:off x="980728" y="904168"/>
            <a:ext cx="4960909" cy="3194886"/>
          </a:xfrm>
          <a:prstGeom prst="rect">
            <a:avLst/>
          </a:prstGeom>
        </p:spPr>
      </p:pic>
      <p:sp>
        <p:nvSpPr>
          <p:cNvPr id="6" name="Symbol zastępczy zawartości 5"/>
          <p:cNvSpPr>
            <a:spLocks noGrp="1"/>
          </p:cNvSpPr>
          <p:nvPr>
            <p:ph idx="1"/>
          </p:nvPr>
        </p:nvSpPr>
        <p:spPr>
          <a:xfrm>
            <a:off x="548680" y="4211960"/>
            <a:ext cx="5966420" cy="504056"/>
          </a:xfrm>
        </p:spPr>
        <p:txBody>
          <a:bodyPr>
            <a:normAutofit/>
          </a:bodyPr>
          <a:lstStyle/>
          <a:p>
            <a:pPr lvl="1">
              <a:buNone/>
            </a:pPr>
            <a:r>
              <a:rPr lang="pl-PL" sz="2200" b="1" dirty="0" smtClean="0">
                <a:solidFill>
                  <a:srgbClr val="19E7CE"/>
                </a:solidFill>
                <a:latin typeface="Andalus" pitchFamily="18" charset="-78"/>
                <a:cs typeface="Andalus" pitchFamily="18" charset="-78"/>
              </a:rPr>
              <a:t>fot. z 1914 roku, dworzec kolejowy</a:t>
            </a:r>
            <a:endParaRPr lang="pl-PL" sz="2200" b="1" dirty="0">
              <a:solidFill>
                <a:srgbClr val="19E7CE"/>
              </a:solidFill>
              <a:latin typeface="Andalus" pitchFamily="18" charset="-78"/>
              <a:cs typeface="Andalus" pitchFamily="18" charset="-78"/>
            </a:endParaRPr>
          </a:p>
        </p:txBody>
      </p:sp>
      <p:pic>
        <p:nvPicPr>
          <p:cNvPr id="7" name="Obraz 6" descr="imagesN31DSCNA.jpg"/>
          <p:cNvPicPr>
            <a:picLocks noChangeAspect="1"/>
          </p:cNvPicPr>
          <p:nvPr/>
        </p:nvPicPr>
        <p:blipFill>
          <a:blip r:embed="rId3" cstate="print"/>
          <a:stretch>
            <a:fillRect/>
          </a:stretch>
        </p:blipFill>
        <p:spPr>
          <a:xfrm>
            <a:off x="980728" y="4716016"/>
            <a:ext cx="5040560" cy="3168352"/>
          </a:xfrm>
          <a:prstGeom prst="rect">
            <a:avLst/>
          </a:prstGeom>
        </p:spPr>
      </p:pic>
      <p:sp>
        <p:nvSpPr>
          <p:cNvPr id="8" name="pole tekstowe 7"/>
          <p:cNvSpPr txBox="1"/>
          <p:nvPr/>
        </p:nvSpPr>
        <p:spPr>
          <a:xfrm>
            <a:off x="2132856" y="8172401"/>
            <a:ext cx="410445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11</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765.png"/>
          <p:cNvPicPr>
            <a:picLocks noGrp="1" noChangeAspect="1"/>
          </p:cNvPicPr>
          <p:nvPr>
            <p:ph idx="1"/>
          </p:nvPr>
        </p:nvPicPr>
        <p:blipFill>
          <a:blip r:embed="rId2" cstate="print"/>
          <a:stretch>
            <a:fillRect/>
          </a:stretch>
        </p:blipFill>
        <p:spPr>
          <a:xfrm rot="21183794">
            <a:off x="1604355" y="416839"/>
            <a:ext cx="4238502" cy="2794954"/>
          </a:xfrm>
        </p:spPr>
      </p:pic>
      <p:pic>
        <p:nvPicPr>
          <p:cNvPr id="6" name="Obraz 5" descr="images5NHQQU1F.jpg"/>
          <p:cNvPicPr>
            <a:picLocks noChangeAspect="1"/>
          </p:cNvPicPr>
          <p:nvPr/>
        </p:nvPicPr>
        <p:blipFill>
          <a:blip r:embed="rId3" cstate="print"/>
          <a:stretch>
            <a:fillRect/>
          </a:stretch>
        </p:blipFill>
        <p:spPr>
          <a:xfrm rot="242780">
            <a:off x="1209571" y="3419797"/>
            <a:ext cx="4169944" cy="2551598"/>
          </a:xfrm>
          <a:prstGeom prst="rect">
            <a:avLst/>
          </a:prstGeom>
        </p:spPr>
      </p:pic>
      <p:pic>
        <p:nvPicPr>
          <p:cNvPr id="7" name="Obraz 6" descr="jagielly.jpg"/>
          <p:cNvPicPr>
            <a:picLocks noChangeAspect="1"/>
          </p:cNvPicPr>
          <p:nvPr/>
        </p:nvPicPr>
        <p:blipFill>
          <a:blip r:embed="rId4" cstate="print"/>
          <a:stretch>
            <a:fillRect/>
          </a:stretch>
        </p:blipFill>
        <p:spPr>
          <a:xfrm rot="21063292">
            <a:off x="1512821" y="5800663"/>
            <a:ext cx="3960440" cy="2522843"/>
          </a:xfrm>
          <a:prstGeom prst="rect">
            <a:avLst/>
          </a:prstGeom>
        </p:spPr>
      </p:pic>
      <p:sp>
        <p:nvSpPr>
          <p:cNvPr id="8" name="pole tekstowe 7"/>
          <p:cNvSpPr txBox="1"/>
          <p:nvPr/>
        </p:nvSpPr>
        <p:spPr>
          <a:xfrm>
            <a:off x="4149080" y="3131840"/>
            <a:ext cx="2088232" cy="430887"/>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ul. Wolności</a:t>
            </a:r>
            <a:endParaRPr lang="pl-PL" sz="2200" b="1" dirty="0">
              <a:solidFill>
                <a:srgbClr val="FF0066"/>
              </a:solidFill>
              <a:latin typeface="Andalus" pitchFamily="18" charset="-78"/>
              <a:cs typeface="Andalus" pitchFamily="18" charset="-78"/>
            </a:endParaRPr>
          </a:p>
        </p:txBody>
      </p:sp>
      <p:sp>
        <p:nvSpPr>
          <p:cNvPr id="9" name="pole tekstowe 8"/>
          <p:cNvSpPr txBox="1"/>
          <p:nvPr/>
        </p:nvSpPr>
        <p:spPr>
          <a:xfrm>
            <a:off x="3356992" y="7884368"/>
            <a:ext cx="3024336" cy="769441"/>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ul. Jagiełły </a:t>
            </a:r>
          </a:p>
          <a:p>
            <a:r>
              <a:rPr lang="pl-PL" sz="2200" dirty="0" smtClean="0">
                <a:solidFill>
                  <a:schemeClr val="bg1"/>
                </a:solidFill>
                <a:latin typeface="Andalus" pitchFamily="18" charset="-78"/>
                <a:cs typeface="Andalus" pitchFamily="18" charset="-78"/>
              </a:rPr>
              <a:t>		        12</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wolności.jpg"/>
          <p:cNvPicPr>
            <a:picLocks noGrp="1" noChangeAspect="1"/>
          </p:cNvPicPr>
          <p:nvPr>
            <p:ph idx="1"/>
          </p:nvPr>
        </p:nvPicPr>
        <p:blipFill>
          <a:blip r:embed="rId2" cstate="print"/>
          <a:stretch>
            <a:fillRect/>
          </a:stretch>
        </p:blipFill>
        <p:spPr>
          <a:xfrm>
            <a:off x="2204864" y="6012160"/>
            <a:ext cx="3835810" cy="2520280"/>
          </a:xfrm>
        </p:spPr>
      </p:pic>
      <p:pic>
        <p:nvPicPr>
          <p:cNvPr id="5" name="Obraz 4" descr="ul_Wolnosci_514245_Fotopolska-Eu.jpg"/>
          <p:cNvPicPr>
            <a:picLocks noChangeAspect="1"/>
          </p:cNvPicPr>
          <p:nvPr/>
        </p:nvPicPr>
        <p:blipFill>
          <a:blip r:embed="rId3" cstate="print"/>
          <a:stretch>
            <a:fillRect/>
          </a:stretch>
        </p:blipFill>
        <p:spPr>
          <a:xfrm>
            <a:off x="2492896" y="683568"/>
            <a:ext cx="3456384" cy="2257159"/>
          </a:xfrm>
          <a:prstGeom prst="rect">
            <a:avLst/>
          </a:prstGeom>
        </p:spPr>
      </p:pic>
      <p:pic>
        <p:nvPicPr>
          <p:cNvPr id="6" name="Obraz 5" descr="imagesSVBV0MCH.jpg"/>
          <p:cNvPicPr>
            <a:picLocks noChangeAspect="1"/>
          </p:cNvPicPr>
          <p:nvPr/>
        </p:nvPicPr>
        <p:blipFill>
          <a:blip r:embed="rId4" cstate="print"/>
          <a:stretch>
            <a:fillRect/>
          </a:stretch>
        </p:blipFill>
        <p:spPr>
          <a:xfrm rot="574734">
            <a:off x="881129" y="2782586"/>
            <a:ext cx="4752528" cy="3528392"/>
          </a:xfrm>
          <a:prstGeom prst="rect">
            <a:avLst/>
          </a:prstGeom>
        </p:spPr>
      </p:pic>
      <p:sp>
        <p:nvSpPr>
          <p:cNvPr id="7" name="pole tekstowe 6"/>
          <p:cNvSpPr txBox="1"/>
          <p:nvPr/>
        </p:nvSpPr>
        <p:spPr>
          <a:xfrm>
            <a:off x="692696" y="6156176"/>
            <a:ext cx="2592288" cy="430887"/>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ul. Wolności</a:t>
            </a:r>
            <a:endParaRPr lang="pl-PL" sz="2200" b="1" dirty="0">
              <a:solidFill>
                <a:srgbClr val="FF0066"/>
              </a:solidFill>
              <a:latin typeface="Andalus" pitchFamily="18" charset="-78"/>
              <a:cs typeface="Andalus" pitchFamily="18" charset="-78"/>
            </a:endParaRPr>
          </a:p>
        </p:txBody>
      </p:sp>
      <p:sp>
        <p:nvSpPr>
          <p:cNvPr id="8" name="pole tekstowe 7"/>
          <p:cNvSpPr txBox="1"/>
          <p:nvPr/>
        </p:nvSpPr>
        <p:spPr>
          <a:xfrm>
            <a:off x="2132856" y="8316417"/>
            <a:ext cx="4176464"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13</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Basteja_Bramy_Kamiennej_640933_Fotopolska-Eu.jpg"/>
          <p:cNvPicPr>
            <a:picLocks noGrp="1" noChangeAspect="1"/>
          </p:cNvPicPr>
          <p:nvPr>
            <p:ph idx="1"/>
          </p:nvPr>
        </p:nvPicPr>
        <p:blipFill>
          <a:blip r:embed="rId2" cstate="print"/>
          <a:stretch>
            <a:fillRect/>
          </a:stretch>
        </p:blipFill>
        <p:spPr>
          <a:xfrm>
            <a:off x="1268760" y="1475656"/>
            <a:ext cx="4507751" cy="2304255"/>
          </a:xfrm>
        </p:spPr>
      </p:pic>
      <p:pic>
        <p:nvPicPr>
          <p:cNvPr id="5" name="Obraz 4" descr="Basteja_Bramy_Kamiennej_336965_Fotopolska-Eu.jpg"/>
          <p:cNvPicPr>
            <a:picLocks noChangeAspect="1"/>
          </p:cNvPicPr>
          <p:nvPr/>
        </p:nvPicPr>
        <p:blipFill>
          <a:blip r:embed="rId3" cstate="print"/>
          <a:stretch>
            <a:fillRect/>
          </a:stretch>
        </p:blipFill>
        <p:spPr>
          <a:xfrm>
            <a:off x="1268760" y="3995936"/>
            <a:ext cx="4536504" cy="2160240"/>
          </a:xfrm>
          <a:prstGeom prst="rect">
            <a:avLst/>
          </a:prstGeom>
        </p:spPr>
      </p:pic>
      <p:pic>
        <p:nvPicPr>
          <p:cNvPr id="6" name="Obraz 5" descr="693683.jpg"/>
          <p:cNvPicPr>
            <a:picLocks noChangeAspect="1"/>
          </p:cNvPicPr>
          <p:nvPr/>
        </p:nvPicPr>
        <p:blipFill>
          <a:blip r:embed="rId4" cstate="print"/>
          <a:stretch>
            <a:fillRect/>
          </a:stretch>
        </p:blipFill>
        <p:spPr>
          <a:xfrm>
            <a:off x="1268760" y="6372200"/>
            <a:ext cx="4608512" cy="2016224"/>
          </a:xfrm>
          <a:prstGeom prst="rect">
            <a:avLst/>
          </a:prstGeom>
        </p:spPr>
      </p:pic>
      <p:sp>
        <p:nvSpPr>
          <p:cNvPr id="8" name="pole tekstowe 7"/>
          <p:cNvSpPr txBox="1"/>
          <p:nvPr/>
        </p:nvSpPr>
        <p:spPr>
          <a:xfrm>
            <a:off x="908720" y="611560"/>
            <a:ext cx="5328592" cy="461665"/>
          </a:xfrm>
          <a:prstGeom prst="rect">
            <a:avLst/>
          </a:prstGeom>
          <a:noFill/>
        </p:spPr>
        <p:txBody>
          <a:bodyPr wrap="square" rtlCol="0">
            <a:spAutoFit/>
          </a:bodyPr>
          <a:lstStyle/>
          <a:p>
            <a:r>
              <a:rPr lang="pl-PL" sz="2400" b="1" dirty="0" smtClean="0">
                <a:solidFill>
                  <a:srgbClr val="19E7CE"/>
                </a:solidFill>
                <a:latin typeface="Andalus" pitchFamily="18" charset="-78"/>
                <a:cs typeface="Andalus" pitchFamily="18" charset="-78"/>
              </a:rPr>
              <a:t>Basteja Bramy Kamiennej początek XX w.</a:t>
            </a:r>
            <a:endParaRPr lang="pl-PL" sz="2400" b="1" dirty="0">
              <a:solidFill>
                <a:srgbClr val="19E7CE"/>
              </a:solidFill>
              <a:latin typeface="Andalus" pitchFamily="18" charset="-78"/>
              <a:cs typeface="Andalus" pitchFamily="18" charset="-78"/>
            </a:endParaRPr>
          </a:p>
        </p:txBody>
      </p:sp>
      <p:sp>
        <p:nvSpPr>
          <p:cNvPr id="9" name="pole tekstowe 8"/>
          <p:cNvSpPr txBox="1"/>
          <p:nvPr/>
        </p:nvSpPr>
        <p:spPr>
          <a:xfrm>
            <a:off x="3429000" y="8316416"/>
            <a:ext cx="302433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14</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76672" y="971600"/>
            <a:ext cx="5544616" cy="7704856"/>
          </a:xfrm>
        </p:spPr>
        <p:txBody>
          <a:bodyPr>
            <a:normAutofit lnSpcReduction="10000"/>
          </a:bodyPr>
          <a:lstStyle/>
          <a:p>
            <a:pPr algn="just">
              <a:buNone/>
            </a:pPr>
            <a:r>
              <a:rPr lang="pl-PL" sz="2200" dirty="0" smtClean="0">
                <a:solidFill>
                  <a:schemeClr val="bg1"/>
                </a:solidFill>
                <a:latin typeface="Andalus" pitchFamily="18" charset="-78"/>
                <a:cs typeface="Andalus" pitchFamily="18" charset="-78"/>
              </a:rPr>
              <a:t>	W XIX w. Choszczno miało gimnazjum i szkołę elementarną. W 1935 roku utworzono szkołę gospodarczą. W latach 1926-1944 istniało Muzeum Powiatowe, które założył miłośnik regionu – Walter Schumacher. II wojna światowa to czas utworzenia w Choszcznie obozu jenieckiego  Oflag II B </a:t>
            </a:r>
            <a:r>
              <a:rPr lang="pl-PL" sz="2200" dirty="0" err="1" smtClean="0">
                <a:solidFill>
                  <a:schemeClr val="bg1"/>
                </a:solidFill>
                <a:latin typeface="Andalus" pitchFamily="18" charset="-78"/>
                <a:cs typeface="Andalus" pitchFamily="18" charset="-78"/>
              </a:rPr>
              <a:t>Arnswalde</a:t>
            </a:r>
            <a:r>
              <a:rPr lang="pl-PL" sz="2200" dirty="0" smtClean="0">
                <a:solidFill>
                  <a:schemeClr val="bg1"/>
                </a:solidFill>
                <a:latin typeface="Andalus" pitchFamily="18" charset="-78"/>
                <a:cs typeface="Andalus" pitchFamily="18" charset="-78"/>
              </a:rPr>
              <a:t>. Przebywało w nim w około 2 tys. oficerów wziętych do niewoli, w tym m.in. dowódca Westerplatte major Henryk Sucharski, dramaturg Leon Kruczkowski, wielu profesorów uniwersytetów, naukowców, malarzy i literatów. Wydawali oni polską gazetkę pt. „Za drutami”.</a:t>
            </a:r>
          </a:p>
          <a:p>
            <a:pPr algn="just">
              <a:buNone/>
            </a:pPr>
            <a:r>
              <a:rPr lang="pl-PL" sz="2200" dirty="0" smtClean="0">
                <a:solidFill>
                  <a:schemeClr val="bg1"/>
                </a:solidFill>
                <a:latin typeface="Andalus" pitchFamily="18" charset="-78"/>
                <a:cs typeface="Andalus" pitchFamily="18" charset="-78"/>
              </a:rPr>
              <a:t>	Choszczno zostało zdobyte przez wojska radzieckie 23 lutego 1945 roku. Zniszczeniu uległo 1345 budynków, co stanowiło 83% zabudowy. Niemal całkowitej zagładzie uległo stare miasto. </a:t>
            </a:r>
          </a:p>
          <a:p>
            <a:pPr algn="just">
              <a:buNone/>
            </a:pPr>
            <a:r>
              <a:rPr lang="pl-PL" sz="2200" dirty="0" smtClean="0">
                <a:solidFill>
                  <a:schemeClr val="bg1"/>
                </a:solidFill>
                <a:latin typeface="Andalus" pitchFamily="18" charset="-78"/>
                <a:cs typeface="Andalus" pitchFamily="18" charset="-78"/>
              </a:rPr>
              <a:t>	</a:t>
            </a:r>
          </a:p>
          <a:p>
            <a:pPr>
              <a:buNone/>
            </a:pPr>
            <a:endParaRPr lang="pl-PL" sz="2200" dirty="0" smtClean="0">
              <a:solidFill>
                <a:schemeClr val="bg1"/>
              </a:solidFill>
              <a:latin typeface="Andalus" pitchFamily="18" charset="-78"/>
              <a:cs typeface="Andalus" pitchFamily="18" charset="-78"/>
            </a:endParaRPr>
          </a:p>
          <a:p>
            <a:pPr>
              <a:buNone/>
            </a:pPr>
            <a:r>
              <a:rPr lang="pl-PL" sz="2200" dirty="0" smtClean="0">
                <a:solidFill>
                  <a:schemeClr val="bg1"/>
                </a:solidFill>
                <a:latin typeface="Andalus" pitchFamily="18" charset="-78"/>
                <a:cs typeface="Andalus" pitchFamily="18" charset="-78"/>
              </a:rPr>
              <a:t>						        </a:t>
            </a: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445224" y="8244409"/>
            <a:ext cx="1008112"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15</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ymbol zastępczy zawartości 5" descr="45.png"/>
          <p:cNvPicPr>
            <a:picLocks noGrp="1" noChangeAspect="1"/>
          </p:cNvPicPr>
          <p:nvPr>
            <p:ph idx="1"/>
          </p:nvPr>
        </p:nvPicPr>
        <p:blipFill>
          <a:blip r:embed="rId2" cstate="print"/>
          <a:stretch>
            <a:fillRect/>
          </a:stretch>
        </p:blipFill>
        <p:spPr>
          <a:xfrm>
            <a:off x="1268760" y="899592"/>
            <a:ext cx="4608512" cy="3122984"/>
          </a:xfrm>
        </p:spPr>
      </p:pic>
      <p:pic>
        <p:nvPicPr>
          <p:cNvPr id="7" name="Obraz 6" descr="11417717423_f893be1236_o.jpg"/>
          <p:cNvPicPr>
            <a:picLocks noChangeAspect="1"/>
          </p:cNvPicPr>
          <p:nvPr/>
        </p:nvPicPr>
        <p:blipFill>
          <a:blip r:embed="rId3" cstate="print"/>
          <a:stretch>
            <a:fillRect/>
          </a:stretch>
        </p:blipFill>
        <p:spPr>
          <a:xfrm>
            <a:off x="1268760" y="4427984"/>
            <a:ext cx="4536504" cy="3672408"/>
          </a:xfrm>
          <a:prstGeom prst="rect">
            <a:avLst/>
          </a:prstGeom>
        </p:spPr>
      </p:pic>
      <p:sp>
        <p:nvSpPr>
          <p:cNvPr id="8" name="pole tekstowe 7"/>
          <p:cNvSpPr txBox="1"/>
          <p:nvPr/>
        </p:nvSpPr>
        <p:spPr>
          <a:xfrm>
            <a:off x="3356992" y="8244408"/>
            <a:ext cx="3096344"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16</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8680" y="755576"/>
            <a:ext cx="5976664" cy="8136903"/>
          </a:xfrm>
        </p:spPr>
        <p:txBody>
          <a:bodyPr>
            <a:normAutofit/>
          </a:bodyPr>
          <a:lstStyle/>
          <a:p>
            <a:pPr algn="just">
              <a:buNone/>
            </a:pPr>
            <a:r>
              <a:rPr lang="pl-PL" sz="2200" dirty="0" smtClean="0">
                <a:solidFill>
                  <a:schemeClr val="bg1"/>
                </a:solidFill>
                <a:latin typeface="Andalus" pitchFamily="18" charset="-78"/>
                <a:cs typeface="Andalus" pitchFamily="18" charset="-78"/>
              </a:rPr>
              <a:t>	W 1946 roku w wyniku powojennych zmian granic państwowych, miejscowość została włączona administracyjnie do nowo powstałego województwa szczecińskiego, a niemieckojęzyczna ludność miasta została wysiedlona do Niemiec. Odbudowa Choszczna trwała do lat 60. Przejściowo  miasto nosiło nazwę </a:t>
            </a:r>
            <a:r>
              <a:rPr lang="pl-PL" sz="2200" dirty="0" err="1" smtClean="0">
                <a:solidFill>
                  <a:schemeClr val="bg1"/>
                </a:solidFill>
                <a:latin typeface="Andalus" pitchFamily="18" charset="-78"/>
                <a:cs typeface="Andalus" pitchFamily="18" charset="-78"/>
              </a:rPr>
              <a:t>Choczno</a:t>
            </a:r>
            <a:r>
              <a:rPr lang="pl-PL" sz="2200" dirty="0" smtClean="0">
                <a:solidFill>
                  <a:schemeClr val="bg1"/>
                </a:solidFill>
                <a:latin typeface="Andalus" pitchFamily="18" charset="-78"/>
                <a:cs typeface="Andalus" pitchFamily="18" charset="-78"/>
              </a:rPr>
              <a:t> i </a:t>
            </a:r>
            <a:r>
              <a:rPr lang="pl-PL" sz="2200" dirty="0" err="1" smtClean="0">
                <a:solidFill>
                  <a:schemeClr val="bg1"/>
                </a:solidFill>
                <a:latin typeface="Andalus" pitchFamily="18" charset="-78"/>
                <a:cs typeface="Andalus" pitchFamily="18" charset="-78"/>
              </a:rPr>
              <a:t>Choczen</a:t>
            </a:r>
            <a:r>
              <a:rPr lang="pl-PL" sz="2200" dirty="0" smtClean="0">
                <a:solidFill>
                  <a:schemeClr val="bg1"/>
                </a:solidFill>
                <a:latin typeface="Andalus" pitchFamily="18" charset="-78"/>
                <a:cs typeface="Andalus" pitchFamily="18" charset="-78"/>
              </a:rPr>
              <a:t>. Nazwa Choszczno została formalnie wprowadzona 7 maja 1946 roku. </a:t>
            </a:r>
          </a:p>
          <a:p>
            <a:pPr algn="just">
              <a:buNone/>
            </a:pPr>
            <a:r>
              <a:rPr lang="pl-PL" sz="2200" dirty="0" smtClean="0">
                <a:solidFill>
                  <a:schemeClr val="bg1"/>
                </a:solidFill>
                <a:latin typeface="Andalus" pitchFamily="18" charset="-78"/>
                <a:cs typeface="Andalus" pitchFamily="18" charset="-78"/>
              </a:rPr>
              <a:t>	Nazwa topologiczna </a:t>
            </a:r>
            <a:r>
              <a:rPr lang="pl-PL" sz="2200" dirty="0" err="1" smtClean="0">
                <a:solidFill>
                  <a:schemeClr val="bg1"/>
                </a:solidFill>
                <a:latin typeface="Andalus" pitchFamily="18" charset="-78"/>
                <a:cs typeface="Andalus" pitchFamily="18" charset="-78"/>
              </a:rPr>
              <a:t>„choszczn</a:t>
            </a:r>
            <a:r>
              <a:rPr lang="pl-PL" sz="2200" dirty="0" smtClean="0">
                <a:solidFill>
                  <a:schemeClr val="bg1"/>
                </a:solidFill>
                <a:latin typeface="Andalus" pitchFamily="18" charset="-78"/>
                <a:cs typeface="Andalus" pitchFamily="18" charset="-78"/>
              </a:rPr>
              <a:t>o” oznaczała osiedle, gdzie znajdowało się pełno </a:t>
            </a:r>
            <a:r>
              <a:rPr lang="pl-PL" sz="2200" dirty="0" err="1" smtClean="0">
                <a:solidFill>
                  <a:schemeClr val="bg1"/>
                </a:solidFill>
                <a:latin typeface="Andalus" pitchFamily="18" charset="-78"/>
                <a:cs typeface="Andalus" pitchFamily="18" charset="-78"/>
              </a:rPr>
              <a:t>chostów</a:t>
            </a:r>
            <a:r>
              <a:rPr lang="pl-PL" sz="2200" dirty="0" smtClean="0">
                <a:solidFill>
                  <a:schemeClr val="bg1"/>
                </a:solidFill>
                <a:latin typeface="Andalus" pitchFamily="18" charset="-78"/>
                <a:cs typeface="Andalus" pitchFamily="18" charset="-78"/>
              </a:rPr>
              <a:t> tj. zarośli, krzaków ( dziś chaszcze).  </a:t>
            </a:r>
          </a:p>
          <a:p>
            <a:pPr algn="just">
              <a:buNone/>
            </a:pPr>
            <a:r>
              <a:rPr lang="pl-PL" sz="2200" dirty="0" smtClean="0">
                <a:solidFill>
                  <a:schemeClr val="bg1"/>
                </a:solidFill>
                <a:latin typeface="Andalus" pitchFamily="18" charset="-78"/>
                <a:cs typeface="Andalus" pitchFamily="18" charset="-78"/>
              </a:rPr>
              <a:t>	W 1984 roku Choszczno obchodziło 700 rocznicę powstania.</a:t>
            </a: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r>
              <a:rPr lang="pl-PL" sz="2200" dirty="0" smtClean="0">
                <a:solidFill>
                  <a:schemeClr val="bg1"/>
                </a:solidFill>
                <a:latin typeface="Andalus" pitchFamily="18" charset="-78"/>
                <a:cs typeface="Andalus" pitchFamily="18" charset="-78"/>
              </a:rPr>
              <a:t>						      17</a:t>
            </a: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a:p>
            <a:pPr>
              <a:buNone/>
            </a:pPr>
            <a:endParaRPr lang="pl-PL" sz="2200" dirty="0" smtClean="0">
              <a:solidFill>
                <a:schemeClr val="bg1"/>
              </a:solidFill>
              <a:latin typeface="Andalus" pitchFamily="18" charset="-78"/>
              <a:cs typeface="Andalus" pitchFamily="18" charset="-78"/>
            </a:endParaRPr>
          </a:p>
        </p:txBody>
      </p:sp>
      <p:pic>
        <p:nvPicPr>
          <p:cNvPr id="4" name="Obraz 3" descr="Basteja_Bramy_Kamiennej_1007909_Fotopolska-Eu (3).jpg"/>
          <p:cNvPicPr>
            <a:picLocks noChangeAspect="1"/>
          </p:cNvPicPr>
          <p:nvPr/>
        </p:nvPicPr>
        <p:blipFill>
          <a:blip r:embed="rId2" cstate="print"/>
          <a:stretch>
            <a:fillRect/>
          </a:stretch>
        </p:blipFill>
        <p:spPr>
          <a:xfrm>
            <a:off x="1196752" y="6156176"/>
            <a:ext cx="4176464" cy="245397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04664" y="539552"/>
            <a:ext cx="6048672" cy="5976664"/>
          </a:xfrm>
        </p:spPr>
        <p:txBody>
          <a:bodyPr>
            <a:normAutofit lnSpcReduction="10000"/>
          </a:bodyPr>
          <a:lstStyle/>
          <a:p>
            <a:pPr algn="just">
              <a:lnSpc>
                <a:spcPct val="120000"/>
              </a:lnSpc>
              <a:buNone/>
            </a:pPr>
            <a:r>
              <a:rPr lang="pl-PL" sz="2600" dirty="0" smtClean="0">
                <a:solidFill>
                  <a:schemeClr val="bg1"/>
                </a:solidFill>
                <a:latin typeface="Andalus" pitchFamily="18" charset="-78"/>
                <a:cs typeface="Andalus" pitchFamily="18" charset="-78"/>
              </a:rPr>
              <a:t>	</a:t>
            </a:r>
            <a:r>
              <a:rPr lang="pl-PL" sz="2200" dirty="0" smtClean="0">
                <a:solidFill>
                  <a:schemeClr val="bg1"/>
                </a:solidFill>
                <a:latin typeface="Andalus" pitchFamily="18" charset="-78"/>
                <a:cs typeface="Andalus" pitchFamily="18" charset="-78"/>
              </a:rPr>
              <a:t>W latach 50 tych do Choszczna z pod Warszawy, wraz z rodzeństwem przyjechała moja prababcia Stanisława </a:t>
            </a:r>
            <a:r>
              <a:rPr lang="pl-PL" sz="2200" dirty="0" err="1" smtClean="0">
                <a:solidFill>
                  <a:schemeClr val="bg1"/>
                </a:solidFill>
                <a:latin typeface="Andalus" pitchFamily="18" charset="-78"/>
                <a:cs typeface="Andalus" pitchFamily="18" charset="-78"/>
              </a:rPr>
              <a:t>Rechnio</a:t>
            </a:r>
            <a:r>
              <a:rPr lang="pl-PL" sz="2200" dirty="0" smtClean="0">
                <a:solidFill>
                  <a:schemeClr val="bg1"/>
                </a:solidFill>
                <a:latin typeface="Andalus" pitchFamily="18" charset="-78"/>
                <a:cs typeface="Andalus" pitchFamily="18" charset="-78"/>
              </a:rPr>
              <a:t>. Jakiś czas później w Choszcznie zamieszkała moja </a:t>
            </a:r>
            <a:r>
              <a:rPr lang="pl-PL" sz="2200" dirty="0" err="1" smtClean="0">
                <a:solidFill>
                  <a:schemeClr val="bg1"/>
                </a:solidFill>
                <a:latin typeface="Andalus" pitchFamily="18" charset="-78"/>
                <a:cs typeface="Andalus" pitchFamily="18" charset="-78"/>
              </a:rPr>
              <a:t>praprababcia</a:t>
            </a:r>
            <a:r>
              <a:rPr lang="pl-PL" sz="2200" dirty="0" smtClean="0">
                <a:solidFill>
                  <a:schemeClr val="bg1"/>
                </a:solidFill>
                <a:latin typeface="Andalus" pitchFamily="18" charset="-78"/>
                <a:cs typeface="Andalus" pitchFamily="18" charset="-78"/>
              </a:rPr>
              <a:t> Marianna </a:t>
            </a:r>
            <a:r>
              <a:rPr lang="pl-PL" sz="2200" dirty="0" err="1" smtClean="0">
                <a:solidFill>
                  <a:schemeClr val="bg1"/>
                </a:solidFill>
                <a:latin typeface="Andalus" pitchFamily="18" charset="-78"/>
                <a:cs typeface="Andalus" pitchFamily="18" charset="-78"/>
              </a:rPr>
              <a:t>Rechnio</a:t>
            </a:r>
            <a:r>
              <a:rPr lang="pl-PL" sz="2200" dirty="0" smtClean="0">
                <a:solidFill>
                  <a:schemeClr val="bg1"/>
                </a:solidFill>
                <a:latin typeface="Andalus" pitchFamily="18" charset="-78"/>
                <a:cs typeface="Andalus" pitchFamily="18" charset="-78"/>
              </a:rPr>
              <a:t>. Również w latach 50 tych w rejony Choszczna (Wardyń) z Lubelskiego przyjechali moi prapradziadkowie Ferdynand i Janina Głowaccy wraz z dziećmi.			</a:t>
            </a:r>
            <a:r>
              <a:rPr lang="pl-PL" sz="2200" b="1" dirty="0" smtClean="0">
                <a:solidFill>
                  <a:srgbClr val="19E7CE"/>
                </a:solidFill>
                <a:latin typeface="Andalus" pitchFamily="18" charset="-78"/>
                <a:cs typeface="Andalus" pitchFamily="18" charset="-78"/>
              </a:rPr>
              <a:t>Stanisława (</a:t>
            </a:r>
            <a:r>
              <a:rPr lang="pl-PL" sz="2200" b="1" dirty="0" err="1" smtClean="0">
                <a:solidFill>
                  <a:srgbClr val="19E7CE"/>
                </a:solidFill>
                <a:latin typeface="Andalus" pitchFamily="18" charset="-78"/>
                <a:cs typeface="Andalus" pitchFamily="18" charset="-78"/>
              </a:rPr>
              <a:t>Rechnio</a:t>
            </a:r>
            <a:r>
              <a:rPr lang="pl-PL" sz="2200" b="1" dirty="0" smtClean="0">
                <a:solidFill>
                  <a:srgbClr val="19E7CE"/>
                </a:solidFill>
                <a:latin typeface="Andalus" pitchFamily="18" charset="-78"/>
                <a:cs typeface="Andalus" pitchFamily="18" charset="-78"/>
              </a:rPr>
              <a:t>)</a:t>
            </a:r>
            <a:r>
              <a:rPr lang="pl-PL" sz="2200" dirty="0" smtClean="0">
                <a:solidFill>
                  <a:schemeClr val="bg1"/>
                </a:solidFill>
                <a:latin typeface="Andalus" pitchFamily="18" charset="-78"/>
                <a:cs typeface="Andalus" pitchFamily="18" charset="-78"/>
              </a:rPr>
              <a:t>	</a:t>
            </a:r>
            <a:r>
              <a:rPr lang="pl-PL" sz="2400" dirty="0" smtClean="0">
                <a:solidFill>
                  <a:schemeClr val="bg1"/>
                </a:solidFill>
                <a:latin typeface="Andalus" pitchFamily="18" charset="-78"/>
                <a:cs typeface="Andalus" pitchFamily="18" charset="-78"/>
              </a:rPr>
              <a:t>			</a:t>
            </a:r>
            <a:r>
              <a:rPr lang="pl-PL" sz="2200" b="1" dirty="0" smtClean="0">
                <a:solidFill>
                  <a:srgbClr val="19E7CE"/>
                </a:solidFill>
                <a:latin typeface="Andalus" pitchFamily="18" charset="-78"/>
                <a:cs typeface="Andalus" pitchFamily="18" charset="-78"/>
              </a:rPr>
              <a:t>Koszarek i Józef  Koszarek</a:t>
            </a:r>
            <a:r>
              <a:rPr lang="pl-PL" sz="2400" dirty="0" smtClean="0">
                <a:solidFill>
                  <a:schemeClr val="bg1"/>
                </a:solidFill>
                <a:latin typeface="Andalus" pitchFamily="18" charset="-78"/>
                <a:cs typeface="Andalus" pitchFamily="18" charset="-78"/>
              </a:rPr>
              <a:t>		</a:t>
            </a:r>
            <a:r>
              <a:rPr lang="pl-PL" sz="2400" b="1" dirty="0" smtClean="0">
                <a:solidFill>
                  <a:schemeClr val="bg1"/>
                </a:solidFill>
                <a:latin typeface="Andalus" pitchFamily="18" charset="-78"/>
                <a:cs typeface="Andalus" pitchFamily="18" charset="-78"/>
              </a:rPr>
              <a:t>             </a:t>
            </a:r>
            <a:r>
              <a:rPr lang="pl-PL" sz="2200" b="1" dirty="0" smtClean="0">
                <a:solidFill>
                  <a:srgbClr val="19E7CE"/>
                </a:solidFill>
                <a:latin typeface="Andalus" pitchFamily="18" charset="-78"/>
                <a:cs typeface="Andalus" pitchFamily="18" charset="-78"/>
              </a:rPr>
              <a:t>(pradziadkowie)</a:t>
            </a:r>
            <a:endParaRPr lang="pl-PL" sz="2400" b="1" dirty="0" smtClean="0">
              <a:solidFill>
                <a:schemeClr val="bg1"/>
              </a:solidFill>
              <a:latin typeface="Andalus" pitchFamily="18" charset="-78"/>
              <a:cs typeface="Andalus" pitchFamily="18" charset="-78"/>
            </a:endParaRPr>
          </a:p>
          <a:p>
            <a:pPr>
              <a:lnSpc>
                <a:spcPct val="120000"/>
              </a:lnSpc>
              <a:buNone/>
            </a:pPr>
            <a:r>
              <a:rPr lang="pl-PL" sz="2600" dirty="0" smtClean="0">
                <a:solidFill>
                  <a:schemeClr val="bg1"/>
                </a:solidFill>
                <a:latin typeface="Andalus" pitchFamily="18" charset="-78"/>
                <a:cs typeface="Andalus" pitchFamily="18" charset="-78"/>
              </a:rPr>
              <a:t>              	           	   </a:t>
            </a:r>
            <a:r>
              <a:rPr lang="pl-PL" sz="2800" dirty="0" smtClean="0">
                <a:solidFill>
                  <a:schemeClr val="bg1"/>
                </a:solidFill>
                <a:latin typeface="Andalus" pitchFamily="18" charset="-78"/>
                <a:cs typeface="Andalus" pitchFamily="18" charset="-78"/>
              </a:rPr>
              <a:t>		          </a:t>
            </a:r>
            <a:r>
              <a:rPr lang="pl-PL" sz="2200" dirty="0" smtClean="0">
                <a:solidFill>
                  <a:schemeClr val="bg1"/>
                </a:solidFill>
                <a:latin typeface="Andalus" pitchFamily="18" charset="-78"/>
                <a:cs typeface="Andalus" pitchFamily="18" charset="-78"/>
              </a:rPr>
              <a:t>												 </a:t>
            </a:r>
          </a:p>
          <a:p>
            <a:pPr>
              <a:buNone/>
            </a:pPr>
            <a:endParaRPr lang="pl-PL" sz="2600" dirty="0" smtClean="0">
              <a:solidFill>
                <a:schemeClr val="bg1"/>
              </a:solidFill>
              <a:latin typeface="Andalus" pitchFamily="18" charset="-78"/>
              <a:cs typeface="Andalus" pitchFamily="18" charset="-78"/>
            </a:endParaRPr>
          </a:p>
          <a:p>
            <a:pPr>
              <a:buNone/>
            </a:pPr>
            <a:endParaRPr lang="pl-PL" sz="2600" dirty="0" smtClean="0">
              <a:solidFill>
                <a:schemeClr val="bg1"/>
              </a:solidFill>
              <a:latin typeface="Andalus" pitchFamily="18" charset="-78"/>
              <a:cs typeface="Andalus" pitchFamily="18" charset="-78"/>
            </a:endParaRPr>
          </a:p>
          <a:p>
            <a:pPr>
              <a:buNone/>
            </a:pPr>
            <a:endParaRPr lang="pl-PL" sz="2600" dirty="0" smtClean="0">
              <a:solidFill>
                <a:schemeClr val="bg1"/>
              </a:solidFill>
              <a:latin typeface="Andalus" pitchFamily="18" charset="-78"/>
              <a:cs typeface="Andalus" pitchFamily="18" charset="-78"/>
            </a:endParaRPr>
          </a:p>
          <a:p>
            <a:endParaRPr lang="pl-PL" dirty="0"/>
          </a:p>
        </p:txBody>
      </p:sp>
      <p:pic>
        <p:nvPicPr>
          <p:cNvPr id="4" name="Obraz 3" descr="IMG_20200512_165035688.jpg"/>
          <p:cNvPicPr>
            <a:picLocks noChangeAspect="1"/>
          </p:cNvPicPr>
          <p:nvPr/>
        </p:nvPicPr>
        <p:blipFill>
          <a:blip r:embed="rId2" cstate="print"/>
          <a:stretch>
            <a:fillRect/>
          </a:stretch>
        </p:blipFill>
        <p:spPr>
          <a:xfrm>
            <a:off x="476672" y="3995936"/>
            <a:ext cx="2636912" cy="3515883"/>
          </a:xfrm>
          <a:prstGeom prst="rect">
            <a:avLst/>
          </a:prstGeom>
        </p:spPr>
      </p:pic>
      <p:pic>
        <p:nvPicPr>
          <p:cNvPr id="5" name="Obraz 4" descr="IMG_20200512_164550643.jpg"/>
          <p:cNvPicPr>
            <a:picLocks noChangeAspect="1"/>
          </p:cNvPicPr>
          <p:nvPr/>
        </p:nvPicPr>
        <p:blipFill>
          <a:blip r:embed="rId3" cstate="print"/>
          <a:stretch>
            <a:fillRect/>
          </a:stretch>
        </p:blipFill>
        <p:spPr>
          <a:xfrm rot="16200000">
            <a:off x="3577453" y="4783587"/>
            <a:ext cx="2618910" cy="3491880"/>
          </a:xfrm>
          <a:prstGeom prst="rect">
            <a:avLst/>
          </a:prstGeom>
        </p:spPr>
      </p:pic>
      <p:sp>
        <p:nvSpPr>
          <p:cNvPr id="6" name="pole tekstowe 5"/>
          <p:cNvSpPr txBox="1"/>
          <p:nvPr/>
        </p:nvSpPr>
        <p:spPr>
          <a:xfrm>
            <a:off x="620688" y="7902952"/>
            <a:ext cx="5976664" cy="769441"/>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Ferdynand i Janina Głowaccy ( prapradziadkowie)</a:t>
            </a:r>
          </a:p>
          <a:p>
            <a:r>
              <a:rPr lang="pl-PL" sz="2200" dirty="0" smtClean="0">
                <a:solidFill>
                  <a:schemeClr val="bg1"/>
                </a:solidFill>
                <a:latin typeface="Andalus" pitchFamily="18" charset="-78"/>
                <a:cs typeface="Andalus" pitchFamily="18" charset="-78"/>
              </a:rPr>
              <a:t>				                 18</a:t>
            </a:r>
            <a:endParaRPr lang="pl-PL" sz="2200" dirty="0">
              <a:solidFill>
                <a:srgbClr val="FF0066"/>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42900" y="1187624"/>
            <a:ext cx="6172200" cy="1656184"/>
          </a:xfrm>
        </p:spPr>
        <p:txBody>
          <a:bodyPr>
            <a:normAutofit/>
          </a:bodyPr>
          <a:lstStyle/>
          <a:p>
            <a:r>
              <a:rPr lang="pl-PL" sz="4000" b="1" dirty="0" smtClean="0">
                <a:solidFill>
                  <a:srgbClr val="19E7CE"/>
                </a:solidFill>
                <a:latin typeface="Comic Sans MS" pitchFamily="66" charset="0"/>
              </a:rPr>
              <a:t>SPIS TREŚCI</a:t>
            </a:r>
            <a:endParaRPr lang="pl-PL" sz="4000" b="1" dirty="0">
              <a:solidFill>
                <a:srgbClr val="19E7CE"/>
              </a:solidFill>
              <a:latin typeface="Comic Sans MS" pitchFamily="66" charset="0"/>
            </a:endParaRPr>
          </a:p>
        </p:txBody>
      </p:sp>
      <p:sp>
        <p:nvSpPr>
          <p:cNvPr id="3" name="Symbol zastępczy zawartości 2"/>
          <p:cNvSpPr>
            <a:spLocks noGrp="1"/>
          </p:cNvSpPr>
          <p:nvPr>
            <p:ph idx="1"/>
          </p:nvPr>
        </p:nvSpPr>
        <p:spPr>
          <a:xfrm>
            <a:off x="980728" y="3203848"/>
            <a:ext cx="5534372" cy="4964370"/>
          </a:xfrm>
        </p:spPr>
        <p:txBody>
          <a:bodyPr>
            <a:normAutofit/>
          </a:bodyPr>
          <a:lstStyle/>
          <a:p>
            <a:pPr>
              <a:buNone/>
            </a:pPr>
            <a:r>
              <a:rPr lang="pl-PL" sz="2800" b="1" dirty="0" smtClean="0">
                <a:solidFill>
                  <a:schemeClr val="bg1"/>
                </a:solidFill>
                <a:latin typeface="Comic Sans MS" pitchFamily="66" charset="0"/>
                <a:cs typeface="Arial" pitchFamily="34" charset="0"/>
              </a:rPr>
              <a:t> </a:t>
            </a:r>
            <a:r>
              <a:rPr lang="pl-PL" sz="2800" b="1" dirty="0" smtClean="0">
                <a:solidFill>
                  <a:schemeClr val="bg1"/>
                </a:solidFill>
                <a:latin typeface="Comic Sans MS" pitchFamily="66" charset="0"/>
                <a:cs typeface="Andalus" pitchFamily="18" charset="-78"/>
              </a:rPr>
              <a:t>	Wstęp</a:t>
            </a:r>
          </a:p>
          <a:p>
            <a:pPr marL="514350" indent="-514350">
              <a:buAutoNum type="arabicPeriod"/>
            </a:pPr>
            <a:r>
              <a:rPr lang="pl-PL" sz="2800" b="1" dirty="0" smtClean="0">
                <a:solidFill>
                  <a:schemeClr val="bg1"/>
                </a:solidFill>
                <a:latin typeface="Comic Sans MS" pitchFamily="66" charset="0"/>
                <a:cs typeface="Andalus" pitchFamily="18" charset="-78"/>
              </a:rPr>
              <a:t>Zarys historii Choszczna</a:t>
            </a:r>
          </a:p>
          <a:p>
            <a:pPr marL="514350" indent="-514350">
              <a:buAutoNum type="arabicPeriod"/>
            </a:pPr>
            <a:r>
              <a:rPr lang="pl-PL" sz="2800" b="1" dirty="0" smtClean="0">
                <a:solidFill>
                  <a:schemeClr val="bg1"/>
                </a:solidFill>
                <a:latin typeface="Comic Sans MS" pitchFamily="66" charset="0"/>
                <a:cs typeface="Andalus" pitchFamily="18" charset="-78"/>
              </a:rPr>
              <a:t>Wybrane zabytki</a:t>
            </a:r>
          </a:p>
          <a:p>
            <a:pPr marL="514350" indent="-514350">
              <a:buAutoNum type="arabicPeriod"/>
            </a:pPr>
            <a:r>
              <a:rPr lang="pl-PL" sz="2800" b="1" dirty="0" smtClean="0">
                <a:solidFill>
                  <a:schemeClr val="bg1"/>
                </a:solidFill>
                <a:latin typeface="Comic Sans MS" pitchFamily="66" charset="0"/>
                <a:cs typeface="Andalus" pitchFamily="18" charset="-78"/>
              </a:rPr>
              <a:t>Osoby związane z miastem</a:t>
            </a:r>
          </a:p>
          <a:p>
            <a:pPr marL="514350" indent="-514350">
              <a:buAutoNum type="arabicPeriod"/>
            </a:pPr>
            <a:r>
              <a:rPr lang="pl-PL" sz="2800" b="1" dirty="0" smtClean="0">
                <a:solidFill>
                  <a:schemeClr val="bg1"/>
                </a:solidFill>
                <a:latin typeface="Comic Sans MS" pitchFamily="66" charset="0"/>
                <a:cs typeface="Andalus" pitchFamily="18" charset="-78"/>
              </a:rPr>
              <a:t>Kiedyś i dziś</a:t>
            </a:r>
          </a:p>
          <a:p>
            <a:pPr marL="514350" indent="-514350">
              <a:buAutoNum type="arabicPeriod"/>
            </a:pPr>
            <a:r>
              <a:rPr lang="pl-PL" sz="2800" b="1" dirty="0" smtClean="0">
                <a:solidFill>
                  <a:schemeClr val="bg1"/>
                </a:solidFill>
                <a:latin typeface="Comic Sans MS" pitchFamily="66" charset="0"/>
                <a:cs typeface="Andalus" pitchFamily="18" charset="-78"/>
              </a:rPr>
              <a:t>Moje ulubione miejsca</a:t>
            </a:r>
          </a:p>
          <a:p>
            <a:pPr>
              <a:buNone/>
            </a:pPr>
            <a:r>
              <a:rPr lang="pl-PL" sz="2800" b="1" dirty="0" smtClean="0">
                <a:solidFill>
                  <a:schemeClr val="bg1"/>
                </a:solidFill>
                <a:latin typeface="Arial" pitchFamily="34" charset="0"/>
                <a:cs typeface="Arial" pitchFamily="34" charset="0"/>
              </a:rPr>
              <a:t>	</a:t>
            </a:r>
            <a:r>
              <a:rPr lang="pl-PL" sz="2800" b="1" dirty="0" smtClean="0">
                <a:solidFill>
                  <a:schemeClr val="bg1"/>
                </a:solidFill>
                <a:latin typeface="Comic Sans MS" pitchFamily="66" charset="0"/>
                <a:cs typeface="Arial" pitchFamily="34" charset="0"/>
              </a:rPr>
              <a:t>Zakończenie</a:t>
            </a:r>
          </a:p>
          <a:p>
            <a:pPr>
              <a:buNone/>
            </a:pPr>
            <a:r>
              <a:rPr lang="pl-PL" sz="2800" b="1" dirty="0" smtClean="0">
                <a:solidFill>
                  <a:schemeClr val="bg1"/>
                </a:solidFill>
                <a:latin typeface="Comic Sans MS" pitchFamily="66" charset="0"/>
                <a:cs typeface="Arial" pitchFamily="34" charset="0"/>
              </a:rPr>
              <a:t>	Bibliografia</a:t>
            </a:r>
            <a:endParaRPr lang="pl-PL" sz="2800" b="1" dirty="0">
              <a:solidFill>
                <a:schemeClr val="bg1"/>
              </a:solidFill>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smtClean="0">
                <a:solidFill>
                  <a:srgbClr val="FF0066"/>
                </a:solidFill>
                <a:latin typeface="Comic Sans MS" pitchFamily="66" charset="0"/>
              </a:rPr>
              <a:t>Wybrane zabytki</a:t>
            </a:r>
            <a:endParaRPr lang="pl-PL" sz="4000" b="1" dirty="0">
              <a:solidFill>
                <a:srgbClr val="FF0066"/>
              </a:solidFill>
              <a:latin typeface="Comic Sans MS" pitchFamily="66" charset="0"/>
            </a:endParaRPr>
          </a:p>
        </p:txBody>
      </p:sp>
      <p:sp>
        <p:nvSpPr>
          <p:cNvPr id="3" name="Symbol zastępczy zawartości 2"/>
          <p:cNvSpPr>
            <a:spLocks noGrp="1"/>
          </p:cNvSpPr>
          <p:nvPr>
            <p:ph idx="1"/>
          </p:nvPr>
        </p:nvSpPr>
        <p:spPr/>
        <p:txBody>
          <a:bodyPr>
            <a:normAutofit/>
          </a:bodyPr>
          <a:lstStyle/>
          <a:p>
            <a:pPr>
              <a:buNone/>
            </a:pPr>
            <a:r>
              <a:rPr lang="pl-PL" sz="2800" dirty="0" smtClean="0">
                <a:solidFill>
                  <a:schemeClr val="bg1"/>
                </a:solidFill>
                <a:latin typeface="Andalus" pitchFamily="18" charset="-78"/>
                <a:cs typeface="Andalus" pitchFamily="18" charset="-78"/>
              </a:rPr>
              <a:t>		</a:t>
            </a:r>
            <a:r>
              <a:rPr lang="pl-PL" sz="2800" b="1" dirty="0" smtClean="0">
                <a:solidFill>
                  <a:srgbClr val="FF0066"/>
                </a:solidFill>
                <a:latin typeface="Andalus" pitchFamily="18" charset="-78"/>
                <a:cs typeface="Andalus" pitchFamily="18" charset="-78"/>
              </a:rPr>
              <a:t>MIEJSKIE MURY OBRONNE</a:t>
            </a:r>
          </a:p>
          <a:p>
            <a:pPr>
              <a:buNone/>
            </a:pPr>
            <a:endParaRPr lang="pl-PL" sz="2800" dirty="0">
              <a:solidFill>
                <a:schemeClr val="bg1"/>
              </a:solidFill>
              <a:latin typeface="Andalus" pitchFamily="18" charset="-78"/>
              <a:cs typeface="Andalus" pitchFamily="18" charset="-78"/>
            </a:endParaRPr>
          </a:p>
        </p:txBody>
      </p:sp>
      <p:pic>
        <p:nvPicPr>
          <p:cNvPr id="4" name="Obraz 3" descr="Choszczno-plan-02.jpg"/>
          <p:cNvPicPr>
            <a:picLocks noChangeAspect="1"/>
          </p:cNvPicPr>
          <p:nvPr/>
        </p:nvPicPr>
        <p:blipFill>
          <a:blip r:embed="rId2" cstate="print"/>
          <a:stretch>
            <a:fillRect/>
          </a:stretch>
        </p:blipFill>
        <p:spPr>
          <a:xfrm>
            <a:off x="2924944" y="2699792"/>
            <a:ext cx="3672408" cy="2563713"/>
          </a:xfrm>
          <a:prstGeom prst="rect">
            <a:avLst/>
          </a:prstGeom>
        </p:spPr>
      </p:pic>
      <p:sp>
        <p:nvSpPr>
          <p:cNvPr id="5" name="pole tekstowe 4"/>
          <p:cNvSpPr txBox="1"/>
          <p:nvPr/>
        </p:nvSpPr>
        <p:spPr>
          <a:xfrm>
            <a:off x="692696" y="5076056"/>
            <a:ext cx="5832648" cy="3816429"/>
          </a:xfrm>
          <a:prstGeom prst="rect">
            <a:avLst/>
          </a:prstGeom>
          <a:noFill/>
        </p:spPr>
        <p:txBody>
          <a:bodyPr wrap="square" rtlCol="0">
            <a:spAutoFit/>
          </a:bodyPr>
          <a:lstStyle/>
          <a:p>
            <a:pPr algn="just"/>
            <a:r>
              <a:rPr lang="pl-PL" sz="2200" dirty="0" smtClean="0">
                <a:solidFill>
                  <a:schemeClr val="bg1"/>
                </a:solidFill>
                <a:latin typeface="Andalus" pitchFamily="18" charset="-78"/>
                <a:cs typeface="Andalus" pitchFamily="18" charset="-78"/>
              </a:rPr>
              <a:t>Murowane obwarowania powstały w XIV w., kiedy to zastąpiono wcześniejsze drewniane palisady, kamieniem granitowym i cegłą. W XV i XVI wieku obwarowania zostały rozbudowane. Od początku XVIII wieku zaczęto likwidację umocnień. Zniwelowano wały i fosy, pozostawiając jedynie ich fragmenty od południa i południowego zachodu oraz rozebrano część baszt. Na początku XIX wieku rozebrano bramy, a z czasem do szczątków murów obronnych </a:t>
            </a:r>
          </a:p>
          <a:p>
            <a:pPr algn="just"/>
            <a:r>
              <a:rPr lang="pl-PL" sz="2200" dirty="0" smtClean="0">
                <a:solidFill>
                  <a:schemeClr val="bg1"/>
                </a:solidFill>
                <a:latin typeface="Andalus" pitchFamily="18" charset="-78"/>
                <a:cs typeface="Andalus" pitchFamily="18" charset="-78"/>
              </a:rPr>
              <a:t>					      19  </a:t>
            </a:r>
            <a:endParaRPr lang="pl-PL" sz="2200" dirty="0">
              <a:solidFill>
                <a:schemeClr val="bg1"/>
              </a:solidFill>
              <a:latin typeface="Andalus" pitchFamily="18" charset="-78"/>
              <a:cs typeface="Andalus" pitchFamily="18" charset="-78"/>
            </a:endParaRPr>
          </a:p>
        </p:txBody>
      </p:sp>
      <p:sp>
        <p:nvSpPr>
          <p:cNvPr id="6" name="pole tekstowe 5"/>
          <p:cNvSpPr txBox="1"/>
          <p:nvPr/>
        </p:nvSpPr>
        <p:spPr>
          <a:xfrm>
            <a:off x="908720" y="3275856"/>
            <a:ext cx="2376264" cy="1200329"/>
          </a:xfrm>
          <a:prstGeom prst="rect">
            <a:avLst/>
          </a:prstGeom>
          <a:noFill/>
        </p:spPr>
        <p:txBody>
          <a:bodyPr wrap="square" rtlCol="0">
            <a:spAutoFit/>
          </a:bodyPr>
          <a:lstStyle/>
          <a:p>
            <a:r>
              <a:rPr lang="pl-PL" dirty="0" smtClean="0">
                <a:solidFill>
                  <a:schemeClr val="bg1"/>
                </a:solidFill>
                <a:latin typeface="Andalus" pitchFamily="18" charset="-78"/>
                <a:cs typeface="Andalus" pitchFamily="18" charset="-78"/>
              </a:rPr>
              <a:t>plan miasta z XVI wieku wg K. Berga, nr 2 brama Wysoka, nr 52 folwark krzyżacki </a:t>
            </a:r>
            <a:endParaRPr lang="pl-PL"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76672" y="899593"/>
            <a:ext cx="5976664" cy="7848871"/>
          </a:xfrm>
        </p:spPr>
        <p:txBody>
          <a:bodyPr>
            <a:normAutofit/>
          </a:bodyPr>
          <a:lstStyle/>
          <a:p>
            <a:pPr algn="just">
              <a:buNone/>
            </a:pPr>
            <a:r>
              <a:rPr lang="pl-PL" sz="2200" dirty="0" smtClean="0">
                <a:solidFill>
                  <a:schemeClr val="bg1"/>
                </a:solidFill>
                <a:latin typeface="Andalus" pitchFamily="18" charset="-78"/>
                <a:cs typeface="Andalus" pitchFamily="18" charset="-78"/>
              </a:rPr>
              <a:t>	zaczęto odbudowywać domy i budynki gospodarcze. Kolejne zniszczenia przyniosła druga wojna światowa oraz powojenne zaniedbania remontowe. </a:t>
            </a:r>
          </a:p>
          <a:p>
            <a:pPr algn="just">
              <a:buNone/>
            </a:pPr>
            <a:r>
              <a:rPr lang="pl-PL" sz="2200" dirty="0" smtClean="0">
                <a:solidFill>
                  <a:schemeClr val="bg1"/>
                </a:solidFill>
                <a:latin typeface="Andalus" pitchFamily="18" charset="-78"/>
                <a:cs typeface="Andalus" pitchFamily="18" charset="-78"/>
              </a:rPr>
              <a:t>	Całkowita długość murów obronnych wynosiła 1600 metrów. Wzmocniono go 7 basztami zamkniętymi 36 basztami </a:t>
            </a:r>
            <a:r>
              <a:rPr lang="pl-PL" sz="2200" dirty="0" err="1" smtClean="0">
                <a:solidFill>
                  <a:schemeClr val="bg1"/>
                </a:solidFill>
                <a:latin typeface="Andalus" pitchFamily="18" charset="-78"/>
                <a:cs typeface="Andalus" pitchFamily="18" charset="-78"/>
              </a:rPr>
              <a:t>wykuszowymi</a:t>
            </a:r>
            <a:r>
              <a:rPr lang="pl-PL" sz="2200" dirty="0" smtClean="0">
                <a:solidFill>
                  <a:schemeClr val="bg1"/>
                </a:solidFill>
                <a:latin typeface="Andalus" pitchFamily="18" charset="-78"/>
                <a:cs typeface="Andalus" pitchFamily="18" charset="-78"/>
              </a:rPr>
              <a:t>. Wjazd do miasta prowadził przez trzy bramy: Kamienną od zachodu, Wysoką od południowego -  wschodu oraz Młyńską od północy. </a:t>
            </a:r>
          </a:p>
          <a:p>
            <a:pPr algn="just">
              <a:buNone/>
            </a:pPr>
            <a:r>
              <a:rPr lang="pl-PL" sz="2200" dirty="0" smtClean="0">
                <a:solidFill>
                  <a:schemeClr val="bg1"/>
                </a:solidFill>
                <a:latin typeface="Andalus" pitchFamily="18" charset="-78"/>
                <a:cs typeface="Andalus" pitchFamily="18" charset="-78"/>
              </a:rPr>
              <a:t>	Dziś głównym zachowanym elementem obwarowań jest gotycka baszta z </a:t>
            </a:r>
            <a:r>
              <a:rPr lang="pl-PL" sz="2200" dirty="0" err="1" smtClean="0">
                <a:solidFill>
                  <a:schemeClr val="bg1"/>
                </a:solidFill>
                <a:latin typeface="Andalus" pitchFamily="18" charset="-78"/>
                <a:cs typeface="Andalus" pitchFamily="18" charset="-78"/>
              </a:rPr>
              <a:t>przedbramia</a:t>
            </a:r>
            <a:r>
              <a:rPr lang="pl-PL" sz="2200" dirty="0" smtClean="0">
                <a:solidFill>
                  <a:schemeClr val="bg1"/>
                </a:solidFill>
                <a:latin typeface="Andalus" pitchFamily="18" charset="-78"/>
                <a:cs typeface="Andalus" pitchFamily="18" charset="-78"/>
              </a:rPr>
              <a:t> bramy Kamiennej, zwana także Barbakanem.</a:t>
            </a:r>
            <a:endParaRPr lang="pl-PL" sz="2200" dirty="0">
              <a:solidFill>
                <a:schemeClr val="bg1"/>
              </a:solidFill>
              <a:latin typeface="Andalus" pitchFamily="18" charset="-78"/>
              <a:cs typeface="Andalus" pitchFamily="18" charset="-78"/>
            </a:endParaRPr>
          </a:p>
        </p:txBody>
      </p:sp>
      <p:pic>
        <p:nvPicPr>
          <p:cNvPr id="4" name="Obraz 3" descr="imagesYSJZJGUI.jpg"/>
          <p:cNvPicPr>
            <a:picLocks noChangeAspect="1"/>
          </p:cNvPicPr>
          <p:nvPr/>
        </p:nvPicPr>
        <p:blipFill>
          <a:blip r:embed="rId2" cstate="print"/>
          <a:stretch>
            <a:fillRect/>
          </a:stretch>
        </p:blipFill>
        <p:spPr>
          <a:xfrm>
            <a:off x="980728" y="6084168"/>
            <a:ext cx="2448272" cy="1704975"/>
          </a:xfrm>
          <a:prstGeom prst="rect">
            <a:avLst/>
          </a:prstGeom>
        </p:spPr>
      </p:pic>
      <p:pic>
        <p:nvPicPr>
          <p:cNvPr id="6" name="Obraz 5" descr="IMG-20200516-WA0017 (2).jpg"/>
          <p:cNvPicPr>
            <a:picLocks noChangeAspect="1"/>
          </p:cNvPicPr>
          <p:nvPr/>
        </p:nvPicPr>
        <p:blipFill>
          <a:blip r:embed="rId3" cstate="print"/>
          <a:stretch>
            <a:fillRect/>
          </a:stretch>
        </p:blipFill>
        <p:spPr>
          <a:xfrm>
            <a:off x="3717032" y="5796136"/>
            <a:ext cx="1780487" cy="2771800"/>
          </a:xfrm>
          <a:prstGeom prst="rect">
            <a:avLst/>
          </a:prstGeom>
        </p:spPr>
      </p:pic>
      <p:sp>
        <p:nvSpPr>
          <p:cNvPr id="7" name="pole tekstowe 6"/>
          <p:cNvSpPr txBox="1"/>
          <p:nvPr/>
        </p:nvSpPr>
        <p:spPr>
          <a:xfrm>
            <a:off x="5805264" y="8388424"/>
            <a:ext cx="495649" cy="430887"/>
          </a:xfrm>
          <a:prstGeom prst="rect">
            <a:avLst/>
          </a:prstGeom>
          <a:noFill/>
        </p:spPr>
        <p:txBody>
          <a:bodyPr wrap="none" rtlCol="0">
            <a:spAutoFit/>
          </a:bodyPr>
          <a:lstStyle/>
          <a:p>
            <a:r>
              <a:rPr lang="pl-PL" sz="2200" dirty="0" smtClean="0">
                <a:solidFill>
                  <a:schemeClr val="bg1"/>
                </a:solidFill>
                <a:latin typeface="Andalus" pitchFamily="18" charset="-78"/>
                <a:cs typeface="Andalus" pitchFamily="18" charset="-78"/>
              </a:rPr>
              <a:t>20</a:t>
            </a:r>
            <a:endParaRPr lang="pl-PL" sz="2200" dirty="0">
              <a:solidFill>
                <a:schemeClr val="bg1"/>
              </a:solidFill>
              <a:latin typeface="Andalus" pitchFamily="18" charset="-78"/>
              <a:cs typeface="Andalus" pitchFamily="18" charset="-78"/>
            </a:endParaRPr>
          </a:p>
        </p:txBody>
      </p:sp>
      <p:sp>
        <p:nvSpPr>
          <p:cNvPr id="8" name="pole tekstowe 7"/>
          <p:cNvSpPr txBox="1"/>
          <p:nvPr/>
        </p:nvSpPr>
        <p:spPr>
          <a:xfrm>
            <a:off x="1052736" y="8028384"/>
            <a:ext cx="2448272" cy="646331"/>
          </a:xfrm>
          <a:prstGeom prst="rect">
            <a:avLst/>
          </a:prstGeom>
          <a:noFill/>
        </p:spPr>
        <p:txBody>
          <a:bodyPr wrap="square" rtlCol="0">
            <a:spAutoFit/>
          </a:bodyPr>
          <a:lstStyle/>
          <a:p>
            <a:r>
              <a:rPr lang="pl-PL" dirty="0" smtClean="0">
                <a:solidFill>
                  <a:schemeClr val="bg1"/>
                </a:solidFill>
                <a:latin typeface="Andalus" pitchFamily="18" charset="-78"/>
                <a:cs typeface="Andalus" pitchFamily="18" charset="-78"/>
              </a:rPr>
              <a:t>Obecnie Barbakan jest siedzibą Rady Miejskiej</a:t>
            </a:r>
            <a:endParaRPr lang="pl-PL"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Choszczno-plan-11.jpg"/>
          <p:cNvPicPr>
            <a:picLocks noGrp="1" noChangeAspect="1"/>
          </p:cNvPicPr>
          <p:nvPr>
            <p:ph idx="1"/>
          </p:nvPr>
        </p:nvPicPr>
        <p:blipFill>
          <a:blip r:embed="rId2" cstate="print"/>
          <a:stretch>
            <a:fillRect/>
          </a:stretch>
        </p:blipFill>
        <p:spPr>
          <a:xfrm>
            <a:off x="3573016" y="971600"/>
            <a:ext cx="2901007" cy="2640026"/>
          </a:xfrm>
        </p:spPr>
      </p:pic>
      <p:sp>
        <p:nvSpPr>
          <p:cNvPr id="7" name="pole tekstowe 6"/>
          <p:cNvSpPr txBox="1"/>
          <p:nvPr/>
        </p:nvSpPr>
        <p:spPr>
          <a:xfrm>
            <a:off x="836712" y="1115616"/>
            <a:ext cx="3240360" cy="2308324"/>
          </a:xfrm>
          <a:prstGeom prst="rect">
            <a:avLst/>
          </a:prstGeom>
          <a:noFill/>
        </p:spPr>
        <p:txBody>
          <a:bodyPr wrap="square" rtlCol="0">
            <a:spAutoFit/>
          </a:bodyPr>
          <a:lstStyle/>
          <a:p>
            <a:r>
              <a:rPr lang="pl-PL" dirty="0" smtClean="0">
                <a:solidFill>
                  <a:schemeClr val="bg1"/>
                </a:solidFill>
                <a:latin typeface="Andalus" pitchFamily="18" charset="-78"/>
                <a:cs typeface="Andalus" pitchFamily="18" charset="-78"/>
              </a:rPr>
              <a:t>plan Choszczna z zaznaczonymi zachowanymi fragmentami obwarowań  wg J. Pilch, S. Kowalski, Leksykon zabytków Pomorza Zachodniego, 2012, </a:t>
            </a:r>
          </a:p>
          <a:p>
            <a:r>
              <a:rPr lang="pl-PL" dirty="0" smtClean="0">
                <a:solidFill>
                  <a:schemeClr val="bg1"/>
                </a:solidFill>
                <a:latin typeface="Andalus" pitchFamily="18" charset="-78"/>
                <a:cs typeface="Andalus" pitchFamily="18" charset="-78"/>
              </a:rPr>
              <a:t>1- kościół parafialny, 2- basteja bramy Kamiennej, 3- fragmenty murów obronnych.</a:t>
            </a:r>
            <a:endParaRPr lang="pl-PL" dirty="0">
              <a:solidFill>
                <a:schemeClr val="bg1"/>
              </a:solidFill>
              <a:latin typeface="Andalus" pitchFamily="18" charset="-78"/>
              <a:cs typeface="Andalus" pitchFamily="18" charset="-78"/>
            </a:endParaRPr>
          </a:p>
        </p:txBody>
      </p:sp>
      <p:sp>
        <p:nvSpPr>
          <p:cNvPr id="8" name="pole tekstowe 7"/>
          <p:cNvSpPr txBox="1"/>
          <p:nvPr/>
        </p:nvSpPr>
        <p:spPr>
          <a:xfrm>
            <a:off x="836712" y="3707904"/>
            <a:ext cx="5544616" cy="769441"/>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Najdłuższy odcinek murów o długości 334 metrów położony jest od strony północnej.   </a:t>
            </a:r>
            <a:endParaRPr lang="pl-PL" sz="2200" dirty="0">
              <a:solidFill>
                <a:schemeClr val="bg1"/>
              </a:solidFill>
              <a:latin typeface="Andalus" pitchFamily="18" charset="-78"/>
              <a:cs typeface="Andalus" pitchFamily="18" charset="-78"/>
            </a:endParaRPr>
          </a:p>
        </p:txBody>
      </p:sp>
      <p:pic>
        <p:nvPicPr>
          <p:cNvPr id="9" name="Obraz 8" descr="IMG_20200515_090130.jpg"/>
          <p:cNvPicPr>
            <a:picLocks noChangeAspect="1"/>
          </p:cNvPicPr>
          <p:nvPr/>
        </p:nvPicPr>
        <p:blipFill>
          <a:blip r:embed="rId3" cstate="print"/>
          <a:stretch>
            <a:fillRect/>
          </a:stretch>
        </p:blipFill>
        <p:spPr>
          <a:xfrm>
            <a:off x="908720" y="4572000"/>
            <a:ext cx="3428999" cy="2571750"/>
          </a:xfrm>
          <a:prstGeom prst="rect">
            <a:avLst/>
          </a:prstGeom>
        </p:spPr>
      </p:pic>
      <p:pic>
        <p:nvPicPr>
          <p:cNvPr id="10" name="Obraz 9" descr="IMG_20200515_090226.jpg"/>
          <p:cNvPicPr>
            <a:picLocks noChangeAspect="1"/>
          </p:cNvPicPr>
          <p:nvPr/>
        </p:nvPicPr>
        <p:blipFill>
          <a:blip r:embed="rId4" cstate="print"/>
          <a:stretch>
            <a:fillRect/>
          </a:stretch>
        </p:blipFill>
        <p:spPr>
          <a:xfrm>
            <a:off x="2780928" y="6156176"/>
            <a:ext cx="3020955" cy="2265716"/>
          </a:xfrm>
          <a:prstGeom prst="rect">
            <a:avLst/>
          </a:prstGeom>
        </p:spPr>
      </p:pic>
      <p:sp>
        <p:nvSpPr>
          <p:cNvPr id="11" name="pole tekstowe 10"/>
          <p:cNvSpPr txBox="1"/>
          <p:nvPr/>
        </p:nvSpPr>
        <p:spPr>
          <a:xfrm>
            <a:off x="5733256" y="8388424"/>
            <a:ext cx="864096" cy="432048"/>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21</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images.jpg"/>
          <p:cNvPicPr>
            <a:picLocks noGrp="1" noChangeAspect="1"/>
          </p:cNvPicPr>
          <p:nvPr>
            <p:ph idx="1"/>
          </p:nvPr>
        </p:nvPicPr>
        <p:blipFill>
          <a:blip r:embed="rId2" cstate="print"/>
          <a:stretch>
            <a:fillRect/>
          </a:stretch>
        </p:blipFill>
        <p:spPr>
          <a:xfrm rot="21283089">
            <a:off x="767344" y="2601070"/>
            <a:ext cx="2628900" cy="1743075"/>
          </a:xfrm>
        </p:spPr>
      </p:pic>
      <p:pic>
        <p:nvPicPr>
          <p:cNvPr id="5" name="Obraz 4" descr="220px-Choszczno_brama.jpg"/>
          <p:cNvPicPr>
            <a:picLocks noChangeAspect="1"/>
          </p:cNvPicPr>
          <p:nvPr/>
        </p:nvPicPr>
        <p:blipFill>
          <a:blip r:embed="rId3" cstate="print"/>
          <a:stretch>
            <a:fillRect/>
          </a:stretch>
        </p:blipFill>
        <p:spPr>
          <a:xfrm rot="21230609">
            <a:off x="1138449" y="873721"/>
            <a:ext cx="2295889" cy="1721917"/>
          </a:xfrm>
          <a:prstGeom prst="rect">
            <a:avLst/>
          </a:prstGeom>
        </p:spPr>
      </p:pic>
      <p:pic>
        <p:nvPicPr>
          <p:cNvPr id="6" name="Obraz 5" descr="654.png"/>
          <p:cNvPicPr>
            <a:picLocks noChangeAspect="1"/>
          </p:cNvPicPr>
          <p:nvPr/>
        </p:nvPicPr>
        <p:blipFill>
          <a:blip r:embed="rId4" cstate="print"/>
          <a:stretch>
            <a:fillRect/>
          </a:stretch>
        </p:blipFill>
        <p:spPr>
          <a:xfrm rot="476137">
            <a:off x="3397076" y="1426568"/>
            <a:ext cx="2543175" cy="1800225"/>
          </a:xfrm>
          <a:prstGeom prst="rect">
            <a:avLst/>
          </a:prstGeom>
        </p:spPr>
      </p:pic>
      <p:pic>
        <p:nvPicPr>
          <p:cNvPr id="7" name="Obraz 6" descr="IMG_20200515_085815.jpg"/>
          <p:cNvPicPr>
            <a:picLocks noChangeAspect="1"/>
          </p:cNvPicPr>
          <p:nvPr/>
        </p:nvPicPr>
        <p:blipFill>
          <a:blip r:embed="rId5" cstate="print"/>
          <a:stretch>
            <a:fillRect/>
          </a:stretch>
        </p:blipFill>
        <p:spPr>
          <a:xfrm rot="753860">
            <a:off x="3408204" y="3483744"/>
            <a:ext cx="2804931" cy="2103698"/>
          </a:xfrm>
          <a:prstGeom prst="rect">
            <a:avLst/>
          </a:prstGeom>
        </p:spPr>
      </p:pic>
      <p:pic>
        <p:nvPicPr>
          <p:cNvPr id="8" name="Obraz 7" descr="IMG_20200515_090026.jpg"/>
          <p:cNvPicPr>
            <a:picLocks noChangeAspect="1"/>
          </p:cNvPicPr>
          <p:nvPr/>
        </p:nvPicPr>
        <p:blipFill>
          <a:blip r:embed="rId6" cstate="print"/>
          <a:stretch>
            <a:fillRect/>
          </a:stretch>
        </p:blipFill>
        <p:spPr>
          <a:xfrm rot="20462954">
            <a:off x="870357" y="4586539"/>
            <a:ext cx="2636912" cy="1977684"/>
          </a:xfrm>
          <a:prstGeom prst="rect">
            <a:avLst/>
          </a:prstGeom>
        </p:spPr>
      </p:pic>
      <p:pic>
        <p:nvPicPr>
          <p:cNvPr id="9" name="Obraz 8" descr="Choszczno-05.jpg"/>
          <p:cNvPicPr>
            <a:picLocks noChangeAspect="1"/>
          </p:cNvPicPr>
          <p:nvPr/>
        </p:nvPicPr>
        <p:blipFill>
          <a:blip r:embed="rId7" cstate="print"/>
          <a:stretch>
            <a:fillRect/>
          </a:stretch>
        </p:blipFill>
        <p:spPr>
          <a:xfrm rot="257417">
            <a:off x="3640311" y="5609974"/>
            <a:ext cx="2794754" cy="1903783"/>
          </a:xfrm>
          <a:prstGeom prst="rect">
            <a:avLst/>
          </a:prstGeom>
        </p:spPr>
      </p:pic>
      <p:sp>
        <p:nvSpPr>
          <p:cNvPr id="10" name="pole tekstowe 9"/>
          <p:cNvSpPr txBox="1"/>
          <p:nvPr/>
        </p:nvSpPr>
        <p:spPr>
          <a:xfrm>
            <a:off x="5877272" y="8316416"/>
            <a:ext cx="72008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22</a:t>
            </a:r>
            <a:endParaRPr lang="pl-PL" sz="2200" dirty="0">
              <a:solidFill>
                <a:schemeClr val="bg1"/>
              </a:solidFill>
              <a:latin typeface="Andalus" pitchFamily="18" charset="-78"/>
              <a:cs typeface="Andalus" pitchFamily="18" charset="-78"/>
            </a:endParaRPr>
          </a:p>
        </p:txBody>
      </p:sp>
      <p:pic>
        <p:nvPicPr>
          <p:cNvPr id="11" name="Obraz 10" descr="mury.png"/>
          <p:cNvPicPr>
            <a:picLocks noChangeAspect="1"/>
          </p:cNvPicPr>
          <p:nvPr/>
        </p:nvPicPr>
        <p:blipFill>
          <a:blip r:embed="rId8" cstate="print"/>
          <a:stretch>
            <a:fillRect/>
          </a:stretch>
        </p:blipFill>
        <p:spPr>
          <a:xfrm rot="496829">
            <a:off x="1340768" y="6444208"/>
            <a:ext cx="2609850" cy="1752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6712" y="539552"/>
            <a:ext cx="5400600" cy="1440160"/>
          </a:xfrm>
        </p:spPr>
        <p:txBody>
          <a:bodyPr>
            <a:normAutofit/>
          </a:bodyPr>
          <a:lstStyle/>
          <a:p>
            <a:r>
              <a:rPr lang="pl-PL" sz="2800" b="1" dirty="0" smtClean="0">
                <a:solidFill>
                  <a:srgbClr val="19E7CE"/>
                </a:solidFill>
                <a:latin typeface="Andalus" pitchFamily="18" charset="-78"/>
                <a:cs typeface="Andalus" pitchFamily="18" charset="-78"/>
              </a:rPr>
              <a:t>WODOCIĄGOWA WIEŻA CIŚNIEŃ Z 1903 ROKU</a:t>
            </a:r>
            <a:endParaRPr lang="pl-PL" sz="2800" b="1" dirty="0">
              <a:solidFill>
                <a:srgbClr val="19E7CE"/>
              </a:solidFill>
              <a:latin typeface="Andalus" pitchFamily="18" charset="-78"/>
              <a:cs typeface="Andalus" pitchFamily="18" charset="-78"/>
            </a:endParaRPr>
          </a:p>
        </p:txBody>
      </p:sp>
      <p:pic>
        <p:nvPicPr>
          <p:cNvPr id="4" name="Symbol zastępczy zawartości 3" descr="images7FCCTNQC.jpg"/>
          <p:cNvPicPr>
            <a:picLocks noGrp="1" noChangeAspect="1"/>
          </p:cNvPicPr>
          <p:nvPr>
            <p:ph idx="1"/>
          </p:nvPr>
        </p:nvPicPr>
        <p:blipFill>
          <a:blip r:embed="rId2" cstate="print"/>
          <a:stretch>
            <a:fillRect/>
          </a:stretch>
        </p:blipFill>
        <p:spPr>
          <a:xfrm>
            <a:off x="1052736" y="4860032"/>
            <a:ext cx="2232248" cy="3428536"/>
          </a:xfrm>
        </p:spPr>
      </p:pic>
      <p:pic>
        <p:nvPicPr>
          <p:cNvPr id="5" name="Obraz 4" descr="IMG-20200516-WA0022.jpg"/>
          <p:cNvPicPr>
            <a:picLocks noChangeAspect="1"/>
          </p:cNvPicPr>
          <p:nvPr/>
        </p:nvPicPr>
        <p:blipFill>
          <a:blip r:embed="rId3" cstate="print"/>
          <a:stretch>
            <a:fillRect/>
          </a:stretch>
        </p:blipFill>
        <p:spPr>
          <a:xfrm>
            <a:off x="3717032" y="4860032"/>
            <a:ext cx="2376264" cy="3347864"/>
          </a:xfrm>
          <a:prstGeom prst="rect">
            <a:avLst/>
          </a:prstGeom>
        </p:spPr>
      </p:pic>
      <p:sp>
        <p:nvSpPr>
          <p:cNvPr id="6" name="pole tekstowe 5"/>
          <p:cNvSpPr txBox="1"/>
          <p:nvPr/>
        </p:nvSpPr>
        <p:spPr>
          <a:xfrm>
            <a:off x="1052736" y="2051720"/>
            <a:ext cx="5256584" cy="2800767"/>
          </a:xfrm>
          <a:prstGeom prst="rect">
            <a:avLst/>
          </a:prstGeom>
          <a:noFill/>
        </p:spPr>
        <p:txBody>
          <a:bodyPr wrap="square" rtlCol="0">
            <a:spAutoFit/>
          </a:bodyPr>
          <a:lstStyle/>
          <a:p>
            <a:pPr algn="just"/>
            <a:r>
              <a:rPr lang="pl-PL" sz="2200" dirty="0" smtClean="0">
                <a:solidFill>
                  <a:schemeClr val="bg1"/>
                </a:solidFill>
                <a:latin typeface="Andalus" pitchFamily="18" charset="-78"/>
                <a:cs typeface="Andalus" pitchFamily="18" charset="-78"/>
              </a:rPr>
              <a:t>Wieża została zniszczona w czasie II wojny światowej, następnie odbudowana w latach 50 z wykorzystaniem nowych materiałów: żelbetu i betonu. Oryginalna została jedynie dolna partia trzonu ( do wys. ok. 13 m) oraz zbiornik typu </a:t>
            </a:r>
            <a:r>
              <a:rPr lang="pl-PL" sz="2200" dirty="0" err="1" smtClean="0">
                <a:solidFill>
                  <a:schemeClr val="bg1"/>
                </a:solidFill>
                <a:latin typeface="Andalus" pitchFamily="18" charset="-78"/>
                <a:cs typeface="Andalus" pitchFamily="18" charset="-78"/>
              </a:rPr>
              <a:t>Barkhausena</a:t>
            </a:r>
            <a:r>
              <a:rPr lang="pl-PL" sz="2200" dirty="0" smtClean="0">
                <a:solidFill>
                  <a:schemeClr val="bg1"/>
                </a:solidFill>
                <a:latin typeface="Andalus" pitchFamily="18" charset="-78"/>
                <a:cs typeface="Andalus" pitchFamily="18" charset="-78"/>
              </a:rPr>
              <a:t> o pojemności 150 m3. całkowita wysokość wieży to 32 m. W 2000 r. w wieży otwarto aptekę.</a:t>
            </a:r>
          </a:p>
        </p:txBody>
      </p:sp>
      <p:sp>
        <p:nvSpPr>
          <p:cNvPr id="7" name="pole tekstowe 6"/>
          <p:cNvSpPr txBox="1"/>
          <p:nvPr/>
        </p:nvSpPr>
        <p:spPr>
          <a:xfrm>
            <a:off x="5733256" y="8388424"/>
            <a:ext cx="648072"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23</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92696" y="899592"/>
            <a:ext cx="5472608" cy="1224136"/>
          </a:xfrm>
        </p:spPr>
        <p:txBody>
          <a:bodyPr>
            <a:normAutofit/>
          </a:bodyPr>
          <a:lstStyle/>
          <a:p>
            <a:r>
              <a:rPr lang="pl-PL" sz="2800" b="1" dirty="0" smtClean="0">
                <a:solidFill>
                  <a:srgbClr val="FF0066"/>
                </a:solidFill>
                <a:latin typeface="Andalus" pitchFamily="18" charset="-78"/>
                <a:cs typeface="Andalus" pitchFamily="18" charset="-78"/>
              </a:rPr>
              <a:t>SZPITAL – BUDYNEK Z POCZĄTKU XX WIEKU</a:t>
            </a:r>
            <a:endParaRPr lang="pl-PL" b="1" dirty="0">
              <a:solidFill>
                <a:srgbClr val="FF0066"/>
              </a:solidFill>
              <a:latin typeface="Andalus" pitchFamily="18" charset="-78"/>
              <a:cs typeface="Andalus" pitchFamily="18" charset="-78"/>
            </a:endParaRPr>
          </a:p>
        </p:txBody>
      </p:sp>
      <p:pic>
        <p:nvPicPr>
          <p:cNvPr id="4" name="Symbol zastępczy zawartości 3" descr="Panoramy_i_widoki_Choszczna_Choszczno_8205401.jpg"/>
          <p:cNvPicPr>
            <a:picLocks noGrp="1" noChangeAspect="1"/>
          </p:cNvPicPr>
          <p:nvPr>
            <p:ph idx="1"/>
          </p:nvPr>
        </p:nvPicPr>
        <p:blipFill>
          <a:blip r:embed="rId2" cstate="print"/>
          <a:stretch>
            <a:fillRect/>
          </a:stretch>
        </p:blipFill>
        <p:spPr>
          <a:xfrm>
            <a:off x="1052736" y="5148064"/>
            <a:ext cx="4890610" cy="3115522"/>
          </a:xfrm>
        </p:spPr>
      </p:pic>
      <p:pic>
        <p:nvPicPr>
          <p:cNvPr id="5" name="Obraz 4" descr="Panoramy_i_widoki_Choszczna_Choszczno_8205401 (2).jpg"/>
          <p:cNvPicPr>
            <a:picLocks noChangeAspect="1"/>
          </p:cNvPicPr>
          <p:nvPr/>
        </p:nvPicPr>
        <p:blipFill>
          <a:blip r:embed="rId3" cstate="print"/>
          <a:stretch>
            <a:fillRect/>
          </a:stretch>
        </p:blipFill>
        <p:spPr>
          <a:xfrm>
            <a:off x="2276872" y="2123728"/>
            <a:ext cx="2400081" cy="2792338"/>
          </a:xfrm>
          <a:prstGeom prst="rect">
            <a:avLst/>
          </a:prstGeom>
        </p:spPr>
      </p:pic>
      <p:sp>
        <p:nvSpPr>
          <p:cNvPr id="6" name="pole tekstowe 5"/>
          <p:cNvSpPr txBox="1"/>
          <p:nvPr/>
        </p:nvSpPr>
        <p:spPr>
          <a:xfrm>
            <a:off x="5589240" y="8388424"/>
            <a:ext cx="616779"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24</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IMG-20200516-WA0018.jpg"/>
          <p:cNvPicPr>
            <a:picLocks noGrp="1" noChangeAspect="1"/>
          </p:cNvPicPr>
          <p:nvPr>
            <p:ph idx="1"/>
          </p:nvPr>
        </p:nvPicPr>
        <p:blipFill>
          <a:blip r:embed="rId2" cstate="print"/>
          <a:stretch>
            <a:fillRect/>
          </a:stretch>
        </p:blipFill>
        <p:spPr>
          <a:xfrm>
            <a:off x="3068960" y="1043608"/>
            <a:ext cx="2976331" cy="2232248"/>
          </a:xfrm>
        </p:spPr>
      </p:pic>
      <p:pic>
        <p:nvPicPr>
          <p:cNvPr id="5" name="Obraz 4" descr="IMG-20200516-WA0023.jpg"/>
          <p:cNvPicPr>
            <a:picLocks noChangeAspect="1"/>
          </p:cNvPicPr>
          <p:nvPr/>
        </p:nvPicPr>
        <p:blipFill>
          <a:blip r:embed="rId3" cstate="print"/>
          <a:stretch>
            <a:fillRect/>
          </a:stretch>
        </p:blipFill>
        <p:spPr>
          <a:xfrm>
            <a:off x="1124744" y="3779912"/>
            <a:ext cx="3360374" cy="2520280"/>
          </a:xfrm>
          <a:prstGeom prst="rect">
            <a:avLst/>
          </a:prstGeom>
        </p:spPr>
      </p:pic>
      <p:pic>
        <p:nvPicPr>
          <p:cNvPr id="6" name="Obraz 5" descr="IMG-20200516-WA0024.jpg"/>
          <p:cNvPicPr>
            <a:picLocks noChangeAspect="1"/>
          </p:cNvPicPr>
          <p:nvPr/>
        </p:nvPicPr>
        <p:blipFill>
          <a:blip r:embed="rId4" cstate="print"/>
          <a:stretch>
            <a:fillRect/>
          </a:stretch>
        </p:blipFill>
        <p:spPr>
          <a:xfrm>
            <a:off x="2708920" y="5508104"/>
            <a:ext cx="3552395" cy="2664296"/>
          </a:xfrm>
          <a:prstGeom prst="rect">
            <a:avLst/>
          </a:prstGeom>
        </p:spPr>
      </p:pic>
      <p:sp>
        <p:nvSpPr>
          <p:cNvPr id="7" name="pole tekstowe 6"/>
          <p:cNvSpPr txBox="1"/>
          <p:nvPr/>
        </p:nvSpPr>
        <p:spPr>
          <a:xfrm>
            <a:off x="908720" y="1259632"/>
            <a:ext cx="2304256" cy="2462213"/>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W budynku szpitala znajduje się: blok operacyjny, chirurgia, ratownictwo medyczne,</a:t>
            </a:r>
            <a:endParaRPr lang="pl-PL" sz="2200" dirty="0">
              <a:solidFill>
                <a:schemeClr val="bg1"/>
              </a:solidFill>
              <a:latin typeface="Andalus" pitchFamily="18" charset="-78"/>
              <a:cs typeface="Andalus" pitchFamily="18" charset="-78"/>
            </a:endParaRPr>
          </a:p>
        </p:txBody>
      </p:sp>
      <p:sp>
        <p:nvSpPr>
          <p:cNvPr id="8" name="pole tekstowe 7"/>
          <p:cNvSpPr txBox="1"/>
          <p:nvPr/>
        </p:nvSpPr>
        <p:spPr>
          <a:xfrm>
            <a:off x="4509120" y="3923928"/>
            <a:ext cx="2016224" cy="1107996"/>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położnictwo, ginekologia, noworodki.</a:t>
            </a:r>
            <a:endParaRPr lang="pl-PL" sz="2200" dirty="0">
              <a:solidFill>
                <a:schemeClr val="bg1"/>
              </a:solidFill>
              <a:latin typeface="Andalus" pitchFamily="18" charset="-78"/>
              <a:cs typeface="Andalus" pitchFamily="18" charset="-78"/>
            </a:endParaRPr>
          </a:p>
        </p:txBody>
      </p:sp>
      <p:sp>
        <p:nvSpPr>
          <p:cNvPr id="9" name="pole tekstowe 8"/>
          <p:cNvSpPr txBox="1"/>
          <p:nvPr/>
        </p:nvSpPr>
        <p:spPr>
          <a:xfrm>
            <a:off x="5373216" y="8316417"/>
            <a:ext cx="108012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25</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6712" y="611560"/>
            <a:ext cx="5678388" cy="1512168"/>
          </a:xfrm>
        </p:spPr>
        <p:txBody>
          <a:bodyPr>
            <a:normAutofit/>
          </a:bodyPr>
          <a:lstStyle/>
          <a:p>
            <a:r>
              <a:rPr lang="pl-PL" sz="4000" b="1" dirty="0" smtClean="0">
                <a:solidFill>
                  <a:srgbClr val="19E7CE"/>
                </a:solidFill>
                <a:latin typeface="Comic Sans MS" pitchFamily="66" charset="0"/>
              </a:rPr>
              <a:t>Osoby związane z miastem</a:t>
            </a:r>
            <a:endParaRPr lang="pl-PL" sz="4000" b="1" dirty="0">
              <a:solidFill>
                <a:srgbClr val="19E7CE"/>
              </a:solidFill>
              <a:latin typeface="Comic Sans MS" pitchFamily="66" charset="0"/>
            </a:endParaRPr>
          </a:p>
        </p:txBody>
      </p:sp>
      <p:sp>
        <p:nvSpPr>
          <p:cNvPr id="3" name="Symbol zastępczy zawartości 2"/>
          <p:cNvSpPr>
            <a:spLocks noGrp="1"/>
          </p:cNvSpPr>
          <p:nvPr>
            <p:ph idx="1"/>
          </p:nvPr>
        </p:nvSpPr>
        <p:spPr>
          <a:xfrm>
            <a:off x="404664" y="5292080"/>
            <a:ext cx="6110436" cy="3600400"/>
          </a:xfrm>
        </p:spPr>
        <p:txBody>
          <a:bodyPr>
            <a:normAutofit/>
          </a:bodyPr>
          <a:lstStyle/>
          <a:p>
            <a:pPr algn="ctr">
              <a:buNone/>
            </a:pPr>
            <a:r>
              <a:rPr lang="pl-PL" sz="2800" b="1" dirty="0" smtClean="0">
                <a:solidFill>
                  <a:schemeClr val="bg1"/>
                </a:solidFill>
                <a:latin typeface="Andalus" pitchFamily="18" charset="-78"/>
                <a:cs typeface="Andalus" pitchFamily="18" charset="-78"/>
              </a:rPr>
              <a:t>Jan Gromadzki – pierwszy burmistrz </a:t>
            </a:r>
          </a:p>
          <a:p>
            <a:pPr algn="ctr">
              <a:buNone/>
            </a:pPr>
            <a:r>
              <a:rPr lang="pl-PL" sz="2800" b="1" dirty="0" smtClean="0">
                <a:solidFill>
                  <a:schemeClr val="bg1"/>
                </a:solidFill>
                <a:latin typeface="Andalus" pitchFamily="18" charset="-78"/>
                <a:cs typeface="Andalus" pitchFamily="18" charset="-78"/>
              </a:rPr>
              <a:t>Choszczna. </a:t>
            </a:r>
          </a:p>
          <a:p>
            <a:pPr algn="just">
              <a:buNone/>
            </a:pPr>
            <a:r>
              <a:rPr lang="pl-PL" sz="2800" b="1" dirty="0" smtClean="0">
                <a:solidFill>
                  <a:schemeClr val="bg1"/>
                </a:solidFill>
                <a:latin typeface="Andalus" pitchFamily="18" charset="-78"/>
                <a:cs typeface="Andalus" pitchFamily="18" charset="-78"/>
              </a:rPr>
              <a:t>	 </a:t>
            </a:r>
            <a:r>
              <a:rPr lang="pl-PL" sz="2200" dirty="0" smtClean="0">
                <a:solidFill>
                  <a:schemeClr val="bg1"/>
                </a:solidFill>
                <a:latin typeface="Andalus" pitchFamily="18" charset="-78"/>
                <a:cs typeface="Andalus" pitchFamily="18" charset="-78"/>
              </a:rPr>
              <a:t>U rodził się w Szwajcarii pod Lozanną w 1905 roku. Jego matka była tam akurat z wizytą. Do domu rodzinnego w </a:t>
            </a:r>
            <a:r>
              <a:rPr lang="pl-PL" sz="2200" dirty="0" err="1" smtClean="0">
                <a:solidFill>
                  <a:schemeClr val="bg1"/>
                </a:solidFill>
                <a:latin typeface="Andalus" pitchFamily="18" charset="-78"/>
                <a:cs typeface="Andalus" pitchFamily="18" charset="-78"/>
              </a:rPr>
              <a:t>Szykszniewie</a:t>
            </a:r>
            <a:r>
              <a:rPr lang="pl-PL" sz="2200" dirty="0" smtClean="0">
                <a:solidFill>
                  <a:schemeClr val="bg1"/>
                </a:solidFill>
                <a:latin typeface="Andalus" pitchFamily="18" charset="-78"/>
                <a:cs typeface="Andalus" pitchFamily="18" charset="-78"/>
              </a:rPr>
              <a:t> w powiecie Wołkowyskim ówczesnej guberni suwalskiej przywieziono go jako dwutygodniowe niemowlę. Tam spędził wczesne dzieciństwo.</a:t>
            </a:r>
            <a:endParaRPr lang="pl-PL" sz="2800" b="1" dirty="0">
              <a:solidFill>
                <a:schemeClr val="bg1"/>
              </a:solidFill>
              <a:latin typeface="Andalus" pitchFamily="18" charset="-78"/>
              <a:cs typeface="Andalus" pitchFamily="18" charset="-78"/>
            </a:endParaRPr>
          </a:p>
        </p:txBody>
      </p:sp>
      <p:pic>
        <p:nvPicPr>
          <p:cNvPr id="4" name="Obraz 3" descr="IMG_20200516_150541.jpg"/>
          <p:cNvPicPr>
            <a:picLocks noChangeAspect="1"/>
          </p:cNvPicPr>
          <p:nvPr/>
        </p:nvPicPr>
        <p:blipFill>
          <a:blip r:embed="rId2" cstate="print"/>
          <a:stretch>
            <a:fillRect/>
          </a:stretch>
        </p:blipFill>
        <p:spPr>
          <a:xfrm>
            <a:off x="1988840" y="2267744"/>
            <a:ext cx="3261356" cy="2801679"/>
          </a:xfrm>
          <a:prstGeom prst="rect">
            <a:avLst/>
          </a:prstGeom>
        </p:spPr>
      </p:pic>
      <p:sp>
        <p:nvSpPr>
          <p:cNvPr id="5" name="pole tekstowe 4"/>
          <p:cNvSpPr txBox="1"/>
          <p:nvPr/>
        </p:nvSpPr>
        <p:spPr>
          <a:xfrm>
            <a:off x="5589240" y="8460432"/>
            <a:ext cx="648072"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26</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42900" y="899592"/>
            <a:ext cx="6172200" cy="7920880"/>
          </a:xfrm>
        </p:spPr>
        <p:txBody>
          <a:bodyPr>
            <a:normAutofit/>
          </a:bodyPr>
          <a:lstStyle/>
          <a:p>
            <a:pPr algn="just">
              <a:buNone/>
            </a:pPr>
            <a:r>
              <a:rPr lang="pl-PL" sz="2200" dirty="0" smtClean="0">
                <a:solidFill>
                  <a:schemeClr val="bg1"/>
                </a:solidFill>
                <a:latin typeface="Andalus" pitchFamily="18" charset="-78"/>
                <a:cs typeface="Andalus" pitchFamily="18" charset="-78"/>
              </a:rPr>
              <a:t>	W czasie pierwszej wojny światowej jego rodzina była zmuszona emigrować. Jechali przez Wilno do </a:t>
            </a:r>
            <a:r>
              <a:rPr lang="pl-PL" sz="2200" dirty="0" err="1" smtClean="0">
                <a:solidFill>
                  <a:schemeClr val="bg1"/>
                </a:solidFill>
                <a:latin typeface="Andalus" pitchFamily="18" charset="-78"/>
                <a:cs typeface="Andalus" pitchFamily="18" charset="-78"/>
              </a:rPr>
              <a:t>Dukszt</a:t>
            </a:r>
            <a:r>
              <a:rPr lang="pl-PL" sz="2200" dirty="0" smtClean="0">
                <a:solidFill>
                  <a:schemeClr val="bg1"/>
                </a:solidFill>
                <a:latin typeface="Andalus" pitchFamily="18" charset="-78"/>
                <a:cs typeface="Andalus" pitchFamily="18" charset="-78"/>
              </a:rPr>
              <a:t>, a potem do Moskwy. Tam rozpoczął edukację. Po zakończeniu wojny jego rodzina zaczęła ubiegać się o możliwość powrotu do ojczyzny na Suwalszczyznę. Nie było to łatwe ale się udało. Studiował we Francji. W 1924 roku rozpoczął studia w Instytucie Chemicznym w  Nancy. Dyplom inżyniera chemika uzyskał 1927 roku. We Francji odbył kilkumiesięczną praktykę zawodową po czym wrócił na Litwę. Zrobił pracę doktorską z biochemii, otrzymał nominację na docenta i tytuł kandydata nauk. W 1944 roku, kiedy przyjechał do ojca z wizytą, przesunął się front. Jan nie mógł wrócić do Kowna. Robiło się niebezpiecznie. Front był coraz bliżej. Musiał ewakuować do Prus. Następnie trafił tam do obozu. Razem z narzeczoną postanowił wyruszyć w drogę do swojego ojca, który mieszkał teraz niedaleko Królewca. Jakiś czas później w drodze do </a:t>
            </a:r>
            <a:r>
              <a:rPr lang="pl-PL" sz="2200" dirty="0" err="1" smtClean="0">
                <a:solidFill>
                  <a:schemeClr val="bg1"/>
                </a:solidFill>
                <a:latin typeface="Andalus" pitchFamily="18" charset="-78"/>
                <a:cs typeface="Andalus" pitchFamily="18" charset="-78"/>
              </a:rPr>
              <a:t>Klucken</a:t>
            </a:r>
            <a:r>
              <a:rPr lang="pl-PL" sz="2200" dirty="0" smtClean="0">
                <a:solidFill>
                  <a:schemeClr val="bg1"/>
                </a:solidFill>
                <a:latin typeface="Andalus" pitchFamily="18" charset="-78"/>
                <a:cs typeface="Andalus" pitchFamily="18" charset="-78"/>
              </a:rPr>
              <a:t>, w Berlinie wziął ślub kościelny. </a:t>
            </a:r>
          </a:p>
          <a:p>
            <a:pPr>
              <a:buNone/>
            </a:pPr>
            <a:r>
              <a:rPr lang="pl-PL" sz="2200" dirty="0" smtClean="0">
                <a:solidFill>
                  <a:schemeClr val="bg1"/>
                </a:solidFill>
                <a:latin typeface="Andalus" pitchFamily="18" charset="-78"/>
                <a:cs typeface="Andalus" pitchFamily="18" charset="-78"/>
              </a:rPr>
              <a:t>							27</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42900" y="827585"/>
            <a:ext cx="6038428" cy="8064896"/>
          </a:xfrm>
        </p:spPr>
        <p:txBody>
          <a:bodyPr>
            <a:normAutofit lnSpcReduction="10000"/>
          </a:bodyPr>
          <a:lstStyle/>
          <a:p>
            <a:pPr algn="just">
              <a:buNone/>
            </a:pPr>
            <a:r>
              <a:rPr lang="pl-PL" sz="2200" dirty="0" smtClean="0">
                <a:solidFill>
                  <a:schemeClr val="bg1"/>
                </a:solidFill>
                <a:latin typeface="Andalus" pitchFamily="18" charset="-78"/>
                <a:cs typeface="Andalus" pitchFamily="18" charset="-78"/>
              </a:rPr>
              <a:t>	Pod koniec II wojny światowej został skierowany w okolice Choszczna, a następnie docelowo do Choszczna. Pewnego dnia przyjechali wyżsi oficerowie polscy i przeprowadzili rozmowy z wszystkimi Polakami. Wtedy Jan Gromadzki otrzymał propozycję funkcji burmistrza Choszczna. Był  marzec 1945 roku. Miasto było kompletnie zniszczone. Warunki były bardzo trudne. Wojna wciąż trwała. Jan Gromadzki miał ambitny plan odbudować miasto i przywrócić do życia. W pobliskim Gleźnie uruchomił gorzelnię. Ruszyła fabryka włókiennicza, pierwszym wyrobem były koce. Jan Gromadzki zatęsknił za pracą w swoim zawodzie. Przekazał urząd płk Lewickiemu i zrezygnował z funkcji burmistrza. Wkrótce otworzono liceum, którego był dyrektorem. Podjął pracę na Uniwersytecie Poznańskim. Jednocześnie uczył na Uniwersytecie w Poznaniu i w liceum w Choszcznie. 1948 roku zrezygnował z pracy w Poznaniu i nawiązał współpracę z Szkołą Inżynierską w Szczecinie.</a:t>
            </a:r>
          </a:p>
          <a:p>
            <a:pPr algn="just">
              <a:buNone/>
            </a:pPr>
            <a:r>
              <a:rPr lang="pl-PL" sz="2200" dirty="0" smtClean="0">
                <a:solidFill>
                  <a:schemeClr val="bg1"/>
                </a:solidFill>
                <a:latin typeface="Andalus" pitchFamily="18" charset="-78"/>
                <a:cs typeface="Andalus" pitchFamily="18" charset="-78"/>
              </a:rPr>
              <a:t>							      						28</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42900" y="1619672"/>
            <a:ext cx="6172200" cy="1512168"/>
          </a:xfrm>
        </p:spPr>
        <p:txBody>
          <a:bodyPr>
            <a:normAutofit/>
          </a:bodyPr>
          <a:lstStyle/>
          <a:p>
            <a:r>
              <a:rPr lang="pl-PL" sz="4000" b="1" dirty="0" smtClean="0">
                <a:solidFill>
                  <a:srgbClr val="FF0066"/>
                </a:solidFill>
                <a:latin typeface="Comic Sans MS" pitchFamily="66" charset="0"/>
              </a:rPr>
              <a:t>Wstęp</a:t>
            </a:r>
            <a:endParaRPr lang="pl-PL" sz="4000" b="1" dirty="0">
              <a:solidFill>
                <a:srgbClr val="FF0066"/>
              </a:solidFill>
              <a:latin typeface="Comic Sans MS" pitchFamily="66" charset="0"/>
            </a:endParaRPr>
          </a:p>
        </p:txBody>
      </p:sp>
      <p:sp>
        <p:nvSpPr>
          <p:cNvPr id="3" name="Symbol zastępczy zawartości 2"/>
          <p:cNvSpPr>
            <a:spLocks noGrp="1"/>
          </p:cNvSpPr>
          <p:nvPr>
            <p:ph idx="1"/>
          </p:nvPr>
        </p:nvSpPr>
        <p:spPr>
          <a:xfrm>
            <a:off x="342900" y="3275856"/>
            <a:ext cx="6110436" cy="5472608"/>
          </a:xfrm>
        </p:spPr>
        <p:txBody>
          <a:bodyPr>
            <a:normAutofit fontScale="92500"/>
          </a:bodyPr>
          <a:lstStyle/>
          <a:p>
            <a:pPr algn="just">
              <a:buNone/>
            </a:pPr>
            <a:r>
              <a:rPr lang="pl-PL" sz="2400" dirty="0" smtClean="0">
                <a:solidFill>
                  <a:schemeClr val="bg1"/>
                </a:solidFill>
                <a:latin typeface="Andalus" pitchFamily="18" charset="-78"/>
                <a:cs typeface="Andalus" pitchFamily="18" charset="-78"/>
              </a:rPr>
              <a:t>	Choszczno moje miasto. Dlaczego mogę tak powiedzieć? Urodziłam się w Policach i przez pierwsze cztery lata swojego życia mieszkałam w Drawsku Pomorskim. W 2012 roku razem z mamą przeprowadziłam się do Choszczna. I chociaż nie mieszkam tu od zawsze to jednak miasto to jest mi bliskie. Urodziła się tu moja mama. Urodzili się tu również moi dziadkowie. Mieszkali w tym mieście moi pradziadkowie a nawet prapradziadkowie. Więc śmiało mogę powiedzieć, że jest to moje rodzinne miasto. Ta książka to podróż do przeszłości. Przeniesiemy się aż do średniowiecza, w którym powstało moje miasto. Gotowi na tą niezwykłą podróż?! </a:t>
            </a:r>
          </a:p>
          <a:p>
            <a:pPr algn="just">
              <a:buNone/>
            </a:pPr>
            <a:r>
              <a:rPr lang="pl-PL" sz="2400" dirty="0" smtClean="0">
                <a:solidFill>
                  <a:schemeClr val="bg1"/>
                </a:solidFill>
                <a:latin typeface="Andalus" pitchFamily="18" charset="-78"/>
                <a:cs typeface="Andalus" pitchFamily="18" charset="-78"/>
              </a:rPr>
              <a:t>							</a:t>
            </a:r>
            <a:endParaRPr lang="pl-PL" sz="2400" dirty="0">
              <a:solidFill>
                <a:schemeClr val="bg1"/>
              </a:solidFill>
              <a:latin typeface="Andalus" pitchFamily="18" charset="-78"/>
              <a:cs typeface="Andalus" pitchFamily="18" charset="-78"/>
            </a:endParaRPr>
          </a:p>
        </p:txBody>
      </p:sp>
      <p:sp>
        <p:nvSpPr>
          <p:cNvPr id="4" name="pole tekstowe 3"/>
          <p:cNvSpPr txBox="1"/>
          <p:nvPr/>
        </p:nvSpPr>
        <p:spPr>
          <a:xfrm>
            <a:off x="5373216" y="8316416"/>
            <a:ext cx="86409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2</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42900" y="755577"/>
            <a:ext cx="6172200" cy="7412642"/>
          </a:xfrm>
        </p:spPr>
        <p:txBody>
          <a:bodyPr>
            <a:normAutofit/>
          </a:bodyPr>
          <a:lstStyle/>
          <a:p>
            <a:pPr algn="just">
              <a:buNone/>
            </a:pPr>
            <a:r>
              <a:rPr lang="pl-PL" sz="2200" dirty="0" smtClean="0">
                <a:solidFill>
                  <a:schemeClr val="bg1"/>
                </a:solidFill>
                <a:latin typeface="Andalus" pitchFamily="18" charset="-78"/>
                <a:cs typeface="Andalus" pitchFamily="18" charset="-78"/>
              </a:rPr>
              <a:t>	W 1949 roku rozpoczął pracę w Centralnym Zarządzie Przemysłu Chemicznego w Gliwicach. Był dyrektorem technicznym fabryki suchej destylacji drewna w Mniszkach pod Gryfinem. Dla fabryki Cegielskiego w Poznaniu opracował receptę masy o właściwościach izolacyjnych i równocześnie klejących. Dla stoczni w Szczecinie opracował recepturę specjalnych farb antykorozyjnych. 1952 roku zorganizował laboratorium analityczne przy przychodni w Choszcznie. Postanowił odbudować spalony Dom Towarowy. Oczywiście udało mu się. Mało tego, Dom Towarowy zdobił neon. </a:t>
            </a:r>
            <a:endParaRPr lang="pl-PL" sz="2200" dirty="0">
              <a:solidFill>
                <a:schemeClr val="bg1"/>
              </a:solidFill>
              <a:latin typeface="Andalus" pitchFamily="18" charset="-78"/>
              <a:cs typeface="Andalus" pitchFamily="18" charset="-78"/>
            </a:endParaRPr>
          </a:p>
        </p:txBody>
      </p:sp>
      <p:pic>
        <p:nvPicPr>
          <p:cNvPr id="4" name="Obraz 3" descr="imagesC7MN6UNO.jpg"/>
          <p:cNvPicPr>
            <a:picLocks noChangeAspect="1"/>
          </p:cNvPicPr>
          <p:nvPr/>
        </p:nvPicPr>
        <p:blipFill>
          <a:blip r:embed="rId2" cstate="print"/>
          <a:stretch>
            <a:fillRect/>
          </a:stretch>
        </p:blipFill>
        <p:spPr>
          <a:xfrm>
            <a:off x="1412776" y="5220072"/>
            <a:ext cx="4053784" cy="2880320"/>
          </a:xfrm>
          <a:prstGeom prst="rect">
            <a:avLst/>
          </a:prstGeom>
        </p:spPr>
      </p:pic>
      <p:sp>
        <p:nvSpPr>
          <p:cNvPr id="5" name="pole tekstowe 4"/>
          <p:cNvSpPr txBox="1"/>
          <p:nvPr/>
        </p:nvSpPr>
        <p:spPr>
          <a:xfrm>
            <a:off x="5445224" y="8244408"/>
            <a:ext cx="1008112" cy="432048"/>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29</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42900" y="827584"/>
            <a:ext cx="6038428" cy="7992888"/>
          </a:xfrm>
        </p:spPr>
        <p:txBody>
          <a:bodyPr>
            <a:normAutofit/>
          </a:bodyPr>
          <a:lstStyle/>
          <a:p>
            <a:pPr algn="just">
              <a:buNone/>
            </a:pPr>
            <a:r>
              <a:rPr lang="pl-PL" sz="2200" dirty="0" smtClean="0">
                <a:solidFill>
                  <a:schemeClr val="bg1"/>
                </a:solidFill>
                <a:latin typeface="Andalus" pitchFamily="18" charset="-78"/>
                <a:cs typeface="Andalus" pitchFamily="18" charset="-78"/>
              </a:rPr>
              <a:t>	Kolejnym sukcesem Jana Gromadzkiego była odbudowa gazowni. Przez jakiś czas pracował tam w laboratorium chemicznym. Objął stanowisko kierownika komórki higieny pracy, gdzie pracował do emerytury. Jeszcze na emeryturze uczył w Liceum Ogólnokształcącym języka francuskiego. Jan Gromadzki był bardzo mądrym i uzdolnionym człowiekiem. Choszczno i przemysł polski bardzo dużo mu zawdzięczają. Artur Gromadzki, syn Jana Gromadzkiego, mieszkający w Szwajcarii, jest właścicielem pola golfowego Modry Las Golf </a:t>
            </a:r>
            <a:r>
              <a:rPr lang="pl-PL" sz="2200" dirty="0" err="1" smtClean="0">
                <a:solidFill>
                  <a:schemeClr val="bg1"/>
                </a:solidFill>
                <a:latin typeface="Andalus" pitchFamily="18" charset="-78"/>
                <a:cs typeface="Andalus" pitchFamily="18" charset="-78"/>
              </a:rPr>
              <a:t>Club</a:t>
            </a:r>
            <a:r>
              <a:rPr lang="pl-PL" sz="2200" dirty="0" smtClean="0">
                <a:solidFill>
                  <a:schemeClr val="bg1"/>
                </a:solidFill>
                <a:latin typeface="Andalus" pitchFamily="18" charset="-78"/>
                <a:cs typeface="Andalus" pitchFamily="18" charset="-78"/>
              </a:rPr>
              <a:t> w Choszcznie. </a:t>
            </a:r>
            <a:endParaRPr lang="pl-PL" sz="2200" dirty="0">
              <a:solidFill>
                <a:schemeClr val="bg1"/>
              </a:solidFill>
              <a:latin typeface="Andalus" pitchFamily="18" charset="-78"/>
              <a:cs typeface="Andalus" pitchFamily="18" charset="-78"/>
            </a:endParaRPr>
          </a:p>
        </p:txBody>
      </p:sp>
      <p:pic>
        <p:nvPicPr>
          <p:cNvPr id="4" name="Obraz 3" descr="ml.18.jpg"/>
          <p:cNvPicPr>
            <a:picLocks noChangeAspect="1"/>
          </p:cNvPicPr>
          <p:nvPr/>
        </p:nvPicPr>
        <p:blipFill>
          <a:blip r:embed="rId2" cstate="print"/>
          <a:stretch>
            <a:fillRect/>
          </a:stretch>
        </p:blipFill>
        <p:spPr>
          <a:xfrm>
            <a:off x="836712" y="5436096"/>
            <a:ext cx="2448272" cy="1919089"/>
          </a:xfrm>
          <a:prstGeom prst="rect">
            <a:avLst/>
          </a:prstGeom>
        </p:spPr>
      </p:pic>
      <p:pic>
        <p:nvPicPr>
          <p:cNvPr id="5" name="Obraz 4" descr="ml.15.jpg"/>
          <p:cNvPicPr>
            <a:picLocks noChangeAspect="1"/>
          </p:cNvPicPr>
          <p:nvPr/>
        </p:nvPicPr>
        <p:blipFill>
          <a:blip r:embed="rId3" cstate="print"/>
          <a:stretch>
            <a:fillRect/>
          </a:stretch>
        </p:blipFill>
        <p:spPr>
          <a:xfrm>
            <a:off x="3645024" y="5436096"/>
            <a:ext cx="2520280" cy="1924612"/>
          </a:xfrm>
          <a:prstGeom prst="rect">
            <a:avLst/>
          </a:prstGeom>
        </p:spPr>
      </p:pic>
      <p:sp>
        <p:nvSpPr>
          <p:cNvPr id="6" name="pole tekstowe 5"/>
          <p:cNvSpPr txBox="1"/>
          <p:nvPr/>
        </p:nvSpPr>
        <p:spPr>
          <a:xfrm>
            <a:off x="5517232" y="8244408"/>
            <a:ext cx="792088"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30</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6712" y="4211960"/>
            <a:ext cx="5544616" cy="2088232"/>
          </a:xfrm>
        </p:spPr>
        <p:txBody>
          <a:bodyPr>
            <a:normAutofit/>
          </a:bodyPr>
          <a:lstStyle/>
          <a:p>
            <a:r>
              <a:rPr lang="pl-PL" sz="2800" b="1" dirty="0" smtClean="0">
                <a:solidFill>
                  <a:srgbClr val="FF0066"/>
                </a:solidFill>
                <a:latin typeface="Andalus" pitchFamily="18" charset="-78"/>
                <a:cs typeface="Andalus" pitchFamily="18" charset="-78"/>
              </a:rPr>
              <a:t>Longina </a:t>
            </a:r>
            <a:r>
              <a:rPr lang="pl-PL" sz="2800" b="1" dirty="0" err="1" smtClean="0">
                <a:solidFill>
                  <a:srgbClr val="FF0066"/>
                </a:solidFill>
                <a:latin typeface="Andalus" pitchFamily="18" charset="-78"/>
                <a:cs typeface="Andalus" pitchFamily="18" charset="-78"/>
              </a:rPr>
              <a:t>Walesiak</a:t>
            </a:r>
            <a:r>
              <a:rPr lang="pl-PL" sz="2800" b="1" dirty="0" smtClean="0">
                <a:solidFill>
                  <a:srgbClr val="FF0066"/>
                </a:solidFill>
                <a:latin typeface="Andalus" pitchFamily="18" charset="-78"/>
                <a:cs typeface="Andalus" pitchFamily="18" charset="-78"/>
              </a:rPr>
              <a:t>  </a:t>
            </a:r>
            <a:r>
              <a:rPr lang="pl-PL" sz="2800" b="1" dirty="0" smtClean="0">
                <a:solidFill>
                  <a:schemeClr val="bg1"/>
                </a:solidFill>
                <a:latin typeface="Andalus" pitchFamily="18" charset="-78"/>
                <a:cs typeface="Andalus" pitchFamily="18" charset="-78"/>
              </a:rPr>
              <a:t>- </a:t>
            </a:r>
            <a:r>
              <a:rPr lang="pl-PL" sz="2200" b="1" dirty="0" smtClean="0">
                <a:solidFill>
                  <a:schemeClr val="bg1"/>
                </a:solidFill>
                <a:latin typeface="Andalus" pitchFamily="18" charset="-78"/>
                <a:cs typeface="Andalus" pitchFamily="18" charset="-78"/>
              </a:rPr>
              <a:t>nestorka choszczeńskiej kultury i ruchu spółdzielczego, wychowawca kilku pokoleń lokalnych działaczy kultury, oświaty i administracji</a:t>
            </a:r>
            <a:endParaRPr lang="pl-PL" sz="2200" b="1" dirty="0">
              <a:solidFill>
                <a:schemeClr val="bg1"/>
              </a:solidFill>
              <a:latin typeface="Andalus" pitchFamily="18" charset="-78"/>
              <a:cs typeface="Andalus" pitchFamily="18" charset="-78"/>
            </a:endParaRPr>
          </a:p>
        </p:txBody>
      </p:sp>
      <p:sp>
        <p:nvSpPr>
          <p:cNvPr id="5" name="pole tekstowe 4"/>
          <p:cNvSpPr txBox="1"/>
          <p:nvPr/>
        </p:nvSpPr>
        <p:spPr>
          <a:xfrm>
            <a:off x="908720" y="6012160"/>
            <a:ext cx="5472608" cy="2123658"/>
          </a:xfrm>
          <a:prstGeom prst="rect">
            <a:avLst/>
          </a:prstGeom>
          <a:noFill/>
        </p:spPr>
        <p:txBody>
          <a:bodyPr wrap="square" rtlCol="0">
            <a:spAutoFit/>
          </a:bodyPr>
          <a:lstStyle/>
          <a:p>
            <a:pPr algn="just"/>
            <a:r>
              <a:rPr lang="pl-PL" sz="2200" dirty="0" smtClean="0">
                <a:solidFill>
                  <a:schemeClr val="bg1"/>
                </a:solidFill>
                <a:latin typeface="Andalus" pitchFamily="18" charset="-78"/>
                <a:cs typeface="Andalus" pitchFamily="18" charset="-78"/>
              </a:rPr>
              <a:t>Urodziła się 13 marca 1925 roku w Borysławiu, obecnie miasto w obwodzie lwowskim. Tam spędziła dzieciństwo. Później mieszkała wraz z  rodziną pod Sanokiem. </a:t>
            </a:r>
          </a:p>
          <a:p>
            <a:pPr algn="just"/>
            <a:r>
              <a:rPr lang="pl-PL" sz="2200" dirty="0" smtClean="0">
                <a:solidFill>
                  <a:schemeClr val="bg1"/>
                </a:solidFill>
                <a:latin typeface="Andalus" pitchFamily="18" charset="-78"/>
                <a:cs typeface="Andalus" pitchFamily="18" charset="-78"/>
              </a:rPr>
              <a:t>Do Choszczna przybyła z dwunastoosobową grupą kolejarzy 22 sierpnia 1945 roku.</a:t>
            </a:r>
            <a:endParaRPr lang="pl-PL" sz="2200" dirty="0">
              <a:solidFill>
                <a:schemeClr val="bg1"/>
              </a:solidFill>
              <a:latin typeface="Andalus" pitchFamily="18" charset="-78"/>
              <a:cs typeface="Andalus" pitchFamily="18" charset="-78"/>
            </a:endParaRPr>
          </a:p>
        </p:txBody>
      </p:sp>
      <p:sp>
        <p:nvSpPr>
          <p:cNvPr id="6" name="pole tekstowe 5"/>
          <p:cNvSpPr txBox="1"/>
          <p:nvPr/>
        </p:nvSpPr>
        <p:spPr>
          <a:xfrm>
            <a:off x="5085184" y="8244408"/>
            <a:ext cx="1440160" cy="432048"/>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31</a:t>
            </a:r>
            <a:endParaRPr lang="pl-PL" sz="2200" dirty="0">
              <a:solidFill>
                <a:schemeClr val="bg1"/>
              </a:solidFill>
              <a:latin typeface="Andalus" pitchFamily="18" charset="-78"/>
              <a:cs typeface="Andalus" pitchFamily="18" charset="-78"/>
            </a:endParaRPr>
          </a:p>
        </p:txBody>
      </p:sp>
      <p:pic>
        <p:nvPicPr>
          <p:cNvPr id="7" name="Obraz 6" descr="IMG_20200516_143109.jpg"/>
          <p:cNvPicPr>
            <a:picLocks noChangeAspect="1"/>
          </p:cNvPicPr>
          <p:nvPr/>
        </p:nvPicPr>
        <p:blipFill>
          <a:blip r:embed="rId2" cstate="print"/>
          <a:stretch>
            <a:fillRect/>
          </a:stretch>
        </p:blipFill>
        <p:spPr>
          <a:xfrm>
            <a:off x="2132856" y="755576"/>
            <a:ext cx="2537897" cy="36004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8680" y="1043608"/>
            <a:ext cx="5832648" cy="7632847"/>
          </a:xfrm>
        </p:spPr>
        <p:txBody>
          <a:bodyPr>
            <a:normAutofit/>
          </a:bodyPr>
          <a:lstStyle/>
          <a:p>
            <a:pPr algn="just">
              <a:buNone/>
            </a:pPr>
            <a:r>
              <a:rPr lang="pl-PL" sz="2200" dirty="0" smtClean="0">
                <a:solidFill>
                  <a:schemeClr val="bg1"/>
                </a:solidFill>
                <a:latin typeface="Andalus" pitchFamily="18" charset="-78"/>
                <a:cs typeface="Andalus" pitchFamily="18" charset="-78"/>
              </a:rPr>
              <a:t>	Została oddelegowana służbowo z Dyrekcji Okręgowej Kolei Państwowej Kraków. W wieku 19 lat została kadrową Oddziału Drogowego PKP w Choszcznie. Funkcję tę sprawowała ponad 10 lat. W tym czasie wiele urządzeń kolejowych było poważnie uszkodzonych. Funkcjonował tylko jeden tor. W 1945 roku nowym mieszkańcom Choszczna brakowało dosłownie wszystkiego. Choszczno było najbardziej zniszczonym miastem Pomorza Zachodniego. Mieszkańców nękały epidemie, brak wody pitnej, energii elektrycznej i klęski nieurodzaju. </a:t>
            </a:r>
          </a:p>
          <a:p>
            <a:pPr algn="just">
              <a:buNone/>
            </a:pPr>
            <a:r>
              <a:rPr lang="pl-PL" sz="2200" dirty="0" smtClean="0">
                <a:solidFill>
                  <a:schemeClr val="bg1"/>
                </a:solidFill>
                <a:latin typeface="Andalus" pitchFamily="18" charset="-78"/>
                <a:cs typeface="Andalus" pitchFamily="18" charset="-78"/>
              </a:rPr>
              <a:t>	Longina </a:t>
            </a:r>
            <a:r>
              <a:rPr lang="pl-PL" sz="2200" dirty="0" err="1" smtClean="0">
                <a:solidFill>
                  <a:schemeClr val="bg1"/>
                </a:solidFill>
                <a:latin typeface="Andalus" pitchFamily="18" charset="-78"/>
                <a:cs typeface="Andalus" pitchFamily="18" charset="-78"/>
              </a:rPr>
              <a:t>Walesiak</a:t>
            </a:r>
            <a:r>
              <a:rPr lang="pl-PL" sz="2200" dirty="0" smtClean="0">
                <a:solidFill>
                  <a:schemeClr val="bg1"/>
                </a:solidFill>
                <a:latin typeface="Andalus" pitchFamily="18" charset="-78"/>
                <a:cs typeface="Andalus" pitchFamily="18" charset="-78"/>
              </a:rPr>
              <a:t>, jednocześnie z pracą zawodową, rozpoczęła aktywną działalność w ruchu społeczno – kulturalnym i spółdzielczym. Grała na mandolinie, śpiewała w chórze mieszanym ZZK Lutnia, tańczyła i </a:t>
            </a:r>
            <a:r>
              <a:rPr lang="pl-PL" sz="2200" dirty="0" err="1" smtClean="0">
                <a:solidFill>
                  <a:schemeClr val="bg1"/>
                </a:solidFill>
                <a:latin typeface="Andalus" pitchFamily="18" charset="-78"/>
                <a:cs typeface="Andalus" pitchFamily="18" charset="-78"/>
              </a:rPr>
              <a:t>rycytowała</a:t>
            </a:r>
            <a:r>
              <a:rPr lang="pl-PL" sz="2200" dirty="0" smtClean="0">
                <a:solidFill>
                  <a:schemeClr val="bg1"/>
                </a:solidFill>
                <a:latin typeface="Andalus" pitchFamily="18" charset="-78"/>
                <a:cs typeface="Andalus" pitchFamily="18" charset="-78"/>
              </a:rPr>
              <a:t> w amatorskim zespole teatralnym. W 1946 roku wyszła za mąż za Mieczysława </a:t>
            </a:r>
            <a:r>
              <a:rPr lang="pl-PL" sz="2200" dirty="0" err="1" smtClean="0">
                <a:solidFill>
                  <a:schemeClr val="bg1"/>
                </a:solidFill>
                <a:latin typeface="Andalus" pitchFamily="18" charset="-78"/>
                <a:cs typeface="Andalus" pitchFamily="18" charset="-78"/>
              </a:rPr>
              <a:t>Walesiaka</a:t>
            </a:r>
            <a:r>
              <a:rPr lang="pl-PL" sz="2200" dirty="0" smtClean="0">
                <a:solidFill>
                  <a:schemeClr val="bg1"/>
                </a:solidFill>
                <a:latin typeface="Andalus" pitchFamily="18" charset="-78"/>
                <a:cs typeface="Andalus" pitchFamily="18" charset="-78"/>
              </a:rPr>
              <a:t>, który podobnie jak ona miał pasję społecznikowską, ale w dziedzinie sportu. </a:t>
            </a: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517232" y="8388424"/>
            <a:ext cx="936104"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32</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04664" y="827584"/>
            <a:ext cx="5832648" cy="7992888"/>
          </a:xfrm>
        </p:spPr>
        <p:txBody>
          <a:bodyPr>
            <a:normAutofit lnSpcReduction="10000"/>
          </a:bodyPr>
          <a:lstStyle/>
          <a:p>
            <a:pPr algn="just">
              <a:buNone/>
            </a:pPr>
            <a:r>
              <a:rPr lang="pl-PL" sz="2200" dirty="0" smtClean="0">
                <a:solidFill>
                  <a:schemeClr val="bg1"/>
                </a:solidFill>
                <a:latin typeface="Andalus" pitchFamily="18" charset="-78"/>
                <a:cs typeface="Andalus" pitchFamily="18" charset="-78"/>
              </a:rPr>
              <a:t>	W 1951 roku grała główną rolę w przedstawieniu teatralnym „ Doktor Anna Leśna”, które reżyserował utalentowany amator Leopold Trzciński, w tym też roku została nieetatową bibliotekarką świetlicy ZZK w Choszcznie. Później organizowała różnorodne zespoły artystyczne i koła zainteresowań. Kierowała świetlicą Związku Zawodowego Kolejarzy ( przekształconą później w Klub Kolejarza, a następnie w Dom Kultury Kolejarza) niemal od chwili jego powstania, aż do przejścia na emeryturę. Przez wiele lat była to jedyna placówka kultury w mieście. Longina </a:t>
            </a:r>
            <a:r>
              <a:rPr lang="pl-PL" sz="2200" dirty="0" err="1" smtClean="0">
                <a:solidFill>
                  <a:schemeClr val="bg1"/>
                </a:solidFill>
                <a:latin typeface="Andalus" pitchFamily="18" charset="-78"/>
                <a:cs typeface="Andalus" pitchFamily="18" charset="-78"/>
              </a:rPr>
              <a:t>Walesiak</a:t>
            </a:r>
            <a:r>
              <a:rPr lang="pl-PL" sz="2200" dirty="0" smtClean="0">
                <a:solidFill>
                  <a:schemeClr val="bg1"/>
                </a:solidFill>
                <a:latin typeface="Andalus" pitchFamily="18" charset="-78"/>
                <a:cs typeface="Andalus" pitchFamily="18" charset="-78"/>
              </a:rPr>
              <a:t> przez 33 lata pełniła funkcję członka Rady Nadzorczej  PSS „Społem” w Choszcznie. To osoba wielce zasłużona dla Choszczna i regionu. Tworzyła historię naszej powojennej kultury. Pozostała w pamięci jako wybitny, niezwykle ambitny i skuteczny organizator oraz animator wielokierunkowej działalności kulturalno – oświatowej. Była organizatorem setek imprez artystycznych ,oświatowych, rozrywkowych, rekreacyjnych i turystycznych.</a:t>
            </a: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733256" y="8388424"/>
            <a:ext cx="792088"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33</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8680" y="899592"/>
            <a:ext cx="5688632" cy="7920880"/>
          </a:xfrm>
        </p:spPr>
        <p:txBody>
          <a:bodyPr>
            <a:normAutofit/>
          </a:bodyPr>
          <a:lstStyle/>
          <a:p>
            <a:pPr algn="just">
              <a:buNone/>
            </a:pPr>
            <a:r>
              <a:rPr lang="pl-PL" sz="2200" dirty="0" smtClean="0">
                <a:solidFill>
                  <a:schemeClr val="bg1"/>
                </a:solidFill>
                <a:latin typeface="Andalus" pitchFamily="18" charset="-78"/>
                <a:cs typeface="Andalus" pitchFamily="18" charset="-78"/>
              </a:rPr>
              <a:t>	Zawsze uśmiechnięta, wesoła, pełna werwy i wigoru a przede wszystkich życzliwości wobec innych.</a:t>
            </a:r>
          </a:p>
          <a:p>
            <a:pPr algn="just">
              <a:buNone/>
            </a:pPr>
            <a:r>
              <a:rPr lang="pl-PL" sz="2200" b="1" dirty="0" smtClean="0">
                <a:solidFill>
                  <a:srgbClr val="FF0066"/>
                </a:solidFill>
                <a:latin typeface="Andalus" pitchFamily="18" charset="-78"/>
                <a:cs typeface="Andalus" pitchFamily="18" charset="-78"/>
              </a:rPr>
              <a:t>	Wspomnienia </a:t>
            </a:r>
            <a:r>
              <a:rPr lang="pl-PL" sz="2200" dirty="0" smtClean="0">
                <a:solidFill>
                  <a:schemeClr val="bg1"/>
                </a:solidFill>
                <a:latin typeface="Andalus" pitchFamily="18" charset="-78"/>
                <a:cs typeface="Andalus" pitchFamily="18" charset="-78"/>
              </a:rPr>
              <a:t>mojej babci, Grażyny Czerwińskiej, o Pani Longinie </a:t>
            </a:r>
            <a:r>
              <a:rPr lang="pl-PL" sz="2200" dirty="0" err="1" smtClean="0">
                <a:solidFill>
                  <a:schemeClr val="bg1"/>
                </a:solidFill>
                <a:latin typeface="Andalus" pitchFamily="18" charset="-78"/>
                <a:cs typeface="Andalus" pitchFamily="18" charset="-78"/>
              </a:rPr>
              <a:t>Walesiak</a:t>
            </a:r>
            <a:r>
              <a:rPr lang="pl-PL" sz="2200" dirty="0" smtClean="0">
                <a:solidFill>
                  <a:schemeClr val="bg1"/>
                </a:solidFill>
                <a:latin typeface="Andalus" pitchFamily="18" charset="-78"/>
                <a:cs typeface="Andalus" pitchFamily="18" charset="-78"/>
              </a:rPr>
              <a:t>.</a:t>
            </a:r>
          </a:p>
          <a:p>
            <a:pPr algn="just">
              <a:buNone/>
            </a:pPr>
            <a:r>
              <a:rPr lang="pl-PL" sz="2200" i="1" dirty="0" smtClean="0">
                <a:solidFill>
                  <a:schemeClr val="bg1"/>
                </a:solidFill>
                <a:latin typeface="Andalus" pitchFamily="18" charset="-78"/>
                <a:cs typeface="Andalus" pitchFamily="18" charset="-78"/>
              </a:rPr>
              <a:t>	Panią Longinę poznałam w latach 80, kiedy pracowałam w PSS  „Społem” w Choszcznie, pani Longina była tam członkiem Rady Nadzorczej. Kiedy zostałam kierowniczką sklepu spożywczego nr 4 przy </a:t>
            </a:r>
            <a:r>
              <a:rPr lang="pl-PL" sz="2200" i="1" dirty="0" err="1" smtClean="0">
                <a:solidFill>
                  <a:schemeClr val="bg1"/>
                </a:solidFill>
                <a:latin typeface="Andalus" pitchFamily="18" charset="-78"/>
                <a:cs typeface="Andalus" pitchFamily="18" charset="-78"/>
              </a:rPr>
              <a:t>ul.Wolności</a:t>
            </a:r>
            <a:r>
              <a:rPr lang="pl-PL" sz="2200" i="1" dirty="0" smtClean="0">
                <a:solidFill>
                  <a:schemeClr val="bg1"/>
                </a:solidFill>
                <a:latin typeface="Andalus" pitchFamily="18" charset="-78"/>
                <a:cs typeface="Andalus" pitchFamily="18" charset="-78"/>
              </a:rPr>
              <a:t> miałam przyjemność spotykać panią Longinę na comiesięcznych zebraniach komitetów sklepowych.  Z panią Longiną znałam się również prywatnie. Dużo ze sobą rozmawiałyśmy. Zawsze miała czas, żeby na ulicy choć na chwilę się zatrzymać i porozmawiać. Pani Longina była życzliwa, bezinteresowna, zawsze chętnie służyła pomocą, empatyczna i taktowna. Ludzie chętnie przebywali w jej towarzystwie, była zawsze uśmiechnięta i  radosna.</a:t>
            </a:r>
            <a:endParaRPr lang="pl-PL" sz="2200" i="1" dirty="0">
              <a:solidFill>
                <a:srgbClr val="FF0066"/>
              </a:solidFill>
              <a:latin typeface="Andalus" pitchFamily="18" charset="-78"/>
              <a:cs typeface="Andalus" pitchFamily="18" charset="-78"/>
            </a:endParaRPr>
          </a:p>
        </p:txBody>
      </p:sp>
      <p:sp>
        <p:nvSpPr>
          <p:cNvPr id="4" name="pole tekstowe 3"/>
          <p:cNvSpPr txBox="1"/>
          <p:nvPr/>
        </p:nvSpPr>
        <p:spPr>
          <a:xfrm>
            <a:off x="5517232" y="8316416"/>
            <a:ext cx="1008112" cy="432048"/>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34</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764704" y="4283968"/>
            <a:ext cx="5616624" cy="1944216"/>
          </a:xfrm>
        </p:spPr>
        <p:txBody>
          <a:bodyPr>
            <a:normAutofit fontScale="90000"/>
          </a:bodyPr>
          <a:lstStyle/>
          <a:p>
            <a:pPr algn="just"/>
            <a:r>
              <a:rPr lang="pl-PL" sz="2800" b="1" dirty="0" smtClean="0">
                <a:solidFill>
                  <a:srgbClr val="FF0066"/>
                </a:solidFill>
                <a:latin typeface="Andalus" pitchFamily="18" charset="-78"/>
                <a:cs typeface="Andalus" pitchFamily="18" charset="-78"/>
              </a:rPr>
              <a:t>Maria Dąbrowska – </a:t>
            </a:r>
            <a:r>
              <a:rPr lang="pl-PL" sz="2400" b="1" dirty="0" smtClean="0">
                <a:solidFill>
                  <a:schemeClr val="bg1"/>
                </a:solidFill>
                <a:latin typeface="Andalus" pitchFamily="18" charset="-78"/>
                <a:cs typeface="Andalus" pitchFamily="18" charset="-78"/>
              </a:rPr>
              <a:t>polska powieściopisarka, eseistka, dramatopisarka, tłumaczka dzieł literatury duńskiej, angielskiej i rosyjskiej. Autorka tetralogii powieściowej „Noce i dnie” (1931-1934), za którą była nominowana do Nagrody Nobla w dziedzinie literatury w 1939, 1959, 1960 i 1965.</a:t>
            </a:r>
            <a:endParaRPr lang="pl-PL" sz="2400" b="1" dirty="0">
              <a:solidFill>
                <a:schemeClr val="bg1"/>
              </a:solidFill>
              <a:latin typeface="Andalus" pitchFamily="18" charset="-78"/>
              <a:cs typeface="Andalus" pitchFamily="18" charset="-78"/>
            </a:endParaRPr>
          </a:p>
        </p:txBody>
      </p:sp>
      <p:pic>
        <p:nvPicPr>
          <p:cNvPr id="4" name="Symbol zastępczy zawartości 3" descr="IMG_20200519_134450.jpg"/>
          <p:cNvPicPr>
            <a:picLocks noGrp="1" noChangeAspect="1"/>
          </p:cNvPicPr>
          <p:nvPr>
            <p:ph idx="1"/>
          </p:nvPr>
        </p:nvPicPr>
        <p:blipFill>
          <a:blip r:embed="rId2" cstate="print"/>
          <a:stretch>
            <a:fillRect/>
          </a:stretch>
        </p:blipFill>
        <p:spPr>
          <a:xfrm>
            <a:off x="2060848" y="1115616"/>
            <a:ext cx="2819400" cy="2857500"/>
          </a:xfrm>
        </p:spPr>
      </p:pic>
      <p:sp>
        <p:nvSpPr>
          <p:cNvPr id="5" name="pole tekstowe 4"/>
          <p:cNvSpPr txBox="1"/>
          <p:nvPr/>
        </p:nvSpPr>
        <p:spPr>
          <a:xfrm>
            <a:off x="764704" y="6516216"/>
            <a:ext cx="5544616" cy="1785104"/>
          </a:xfrm>
          <a:prstGeom prst="rect">
            <a:avLst/>
          </a:prstGeom>
          <a:noFill/>
        </p:spPr>
        <p:txBody>
          <a:bodyPr wrap="square" rtlCol="0">
            <a:spAutoFit/>
          </a:bodyPr>
          <a:lstStyle/>
          <a:p>
            <a:pPr algn="just"/>
            <a:r>
              <a:rPr lang="pl-PL" sz="2200" dirty="0" smtClean="0">
                <a:solidFill>
                  <a:schemeClr val="bg1"/>
                </a:solidFill>
                <a:latin typeface="Andalus" pitchFamily="18" charset="-78"/>
                <a:cs typeface="Andalus" pitchFamily="18" charset="-78"/>
              </a:rPr>
              <a:t>Urodziła się 6 października1889 roku w Russowie. Pochodziła ze zubożałej rodziny szlacheckiej. Wychowała się w dworze w Russowie pod Kaliszem. Studiowała nauki przyrodnicze w Lozannie i Brukseli.</a:t>
            </a:r>
            <a:endParaRPr lang="pl-PL" sz="2200" dirty="0">
              <a:solidFill>
                <a:schemeClr val="bg1"/>
              </a:solidFill>
              <a:latin typeface="Andalus" pitchFamily="18" charset="-78"/>
              <a:cs typeface="Andalus" pitchFamily="18" charset="-78"/>
            </a:endParaRPr>
          </a:p>
        </p:txBody>
      </p:sp>
      <p:sp>
        <p:nvSpPr>
          <p:cNvPr id="6" name="pole tekstowe 5"/>
          <p:cNvSpPr txBox="1"/>
          <p:nvPr/>
        </p:nvSpPr>
        <p:spPr>
          <a:xfrm>
            <a:off x="5661248" y="8388424"/>
            <a:ext cx="936104"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35</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0688" y="827584"/>
            <a:ext cx="5616624" cy="8064896"/>
          </a:xfrm>
        </p:spPr>
        <p:txBody>
          <a:bodyPr>
            <a:normAutofit lnSpcReduction="10000"/>
          </a:bodyPr>
          <a:lstStyle/>
          <a:p>
            <a:pPr algn="just">
              <a:buNone/>
            </a:pPr>
            <a:r>
              <a:rPr lang="pl-PL" sz="2200" dirty="0" smtClean="0">
                <a:solidFill>
                  <a:schemeClr val="bg1"/>
                </a:solidFill>
                <a:latin typeface="Andalus" pitchFamily="18" charset="-78"/>
                <a:cs typeface="Andalus" pitchFamily="18" charset="-78"/>
              </a:rPr>
              <a:t>	Helena </a:t>
            </a:r>
            <a:r>
              <a:rPr lang="pl-PL" sz="2200" dirty="0" err="1" smtClean="0">
                <a:solidFill>
                  <a:schemeClr val="bg1"/>
                </a:solidFill>
                <a:latin typeface="Andalus" pitchFamily="18" charset="-78"/>
                <a:cs typeface="Andalus" pitchFamily="18" charset="-78"/>
              </a:rPr>
              <a:t>Hepke</a:t>
            </a:r>
            <a:r>
              <a:rPr lang="pl-PL" sz="2200" dirty="0" smtClean="0">
                <a:solidFill>
                  <a:schemeClr val="bg1"/>
                </a:solidFill>
                <a:latin typeface="Andalus" pitchFamily="18" charset="-78"/>
                <a:cs typeface="Andalus" pitchFamily="18" charset="-78"/>
              </a:rPr>
              <a:t>, siostra Marii Dąbrowskiej, wraz z mężem Stanisławem </a:t>
            </a:r>
            <a:r>
              <a:rPr lang="pl-PL" sz="2200" dirty="0" err="1" smtClean="0">
                <a:solidFill>
                  <a:schemeClr val="bg1"/>
                </a:solidFill>
                <a:latin typeface="Andalus" pitchFamily="18" charset="-78"/>
                <a:cs typeface="Andalus" pitchFamily="18" charset="-78"/>
              </a:rPr>
              <a:t>Hepke</a:t>
            </a:r>
            <a:r>
              <a:rPr lang="pl-PL" sz="2200" dirty="0" smtClean="0">
                <a:solidFill>
                  <a:schemeClr val="bg1"/>
                </a:solidFill>
                <a:latin typeface="Andalus" pitchFamily="18" charset="-78"/>
                <a:cs typeface="Andalus" pitchFamily="18" charset="-78"/>
              </a:rPr>
              <a:t> sprowadzili się do Choszczna w 1949 roku i zamieszkali przy ul. Mickiewicza. Mieli córkę Danutę, jedyną siostrzenicę Marii Dąbrowskiej, której pisarka była matką chrzestną. Dzięki pomocy cioci, Danuta mogła kształcić się w szkole średniej i na studiach. To również Maria zachęcała ją do nauki bibliotekarstwa. Siostrzenica Danuta </a:t>
            </a:r>
            <a:r>
              <a:rPr lang="pl-PL" sz="2200" dirty="0" err="1" smtClean="0">
                <a:solidFill>
                  <a:schemeClr val="bg1"/>
                </a:solidFill>
                <a:latin typeface="Andalus" pitchFamily="18" charset="-78"/>
                <a:cs typeface="Andalus" pitchFamily="18" charset="-78"/>
              </a:rPr>
              <a:t>Hepke</a:t>
            </a:r>
            <a:r>
              <a:rPr lang="pl-PL" sz="2200" dirty="0" smtClean="0">
                <a:solidFill>
                  <a:schemeClr val="bg1"/>
                </a:solidFill>
                <a:latin typeface="Andalus" pitchFamily="18" charset="-78"/>
                <a:cs typeface="Andalus" pitchFamily="18" charset="-78"/>
              </a:rPr>
              <a:t> zamieszkała w Choszcznie w 1951 roku i rozpoczęła pracę w ówczesnej Powiatowej Bibliotece Publicznej, którą kierowała do 1974 roku. Maria Dąbrowska dwukrotnie w latach 50-tych odwiedziła Choszczno. W 1954 roku przebywała tutaj około dwóch tygodni. Chodziła do Prezydium Miejskiej i Powiatowej Rady Narodowej, gdzie rozmawiała z pracownikami. Spotykała się również ze znajomymi siostry. Uwielbiała spacery pod Miejską Górę (</a:t>
            </a:r>
            <a:r>
              <a:rPr lang="pl-PL" sz="2200" dirty="0" err="1" smtClean="0">
                <a:solidFill>
                  <a:schemeClr val="bg1"/>
                </a:solidFill>
                <a:latin typeface="Andalus" pitchFamily="18" charset="-78"/>
                <a:cs typeface="Andalus" pitchFamily="18" charset="-78"/>
              </a:rPr>
              <a:t>Małpiak</a:t>
            </a:r>
            <a:r>
              <a:rPr lang="pl-PL" sz="2200" dirty="0" smtClean="0">
                <a:solidFill>
                  <a:schemeClr val="bg1"/>
                </a:solidFill>
                <a:latin typeface="Andalus" pitchFamily="18" charset="-78"/>
                <a:cs typeface="Andalus" pitchFamily="18" charset="-78"/>
              </a:rPr>
              <a:t>). Przyjazdy Marii Dąbrowskiej do Choszczna dokładnie opisała siostrzenica Danuta w „Wspomnieniach siostrzenicy”.</a:t>
            </a: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589240" y="8388424"/>
            <a:ext cx="72008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36</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fragment-1-_-z-pamiętnika-Danuty-Kelch2-768x922.jpg"/>
          <p:cNvPicPr>
            <a:picLocks noGrp="1" noChangeAspect="1"/>
          </p:cNvPicPr>
          <p:nvPr>
            <p:ph idx="1"/>
          </p:nvPr>
        </p:nvPicPr>
        <p:blipFill>
          <a:blip r:embed="rId2" cstate="print"/>
          <a:stretch>
            <a:fillRect/>
          </a:stretch>
        </p:blipFill>
        <p:spPr>
          <a:xfrm>
            <a:off x="1088136" y="1115616"/>
            <a:ext cx="4789136" cy="6845284"/>
          </a:xfrm>
        </p:spPr>
      </p:pic>
      <p:sp>
        <p:nvSpPr>
          <p:cNvPr id="5" name="pole tekstowe 4"/>
          <p:cNvSpPr txBox="1"/>
          <p:nvPr/>
        </p:nvSpPr>
        <p:spPr>
          <a:xfrm>
            <a:off x="5733256" y="8244408"/>
            <a:ext cx="72008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37</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fragment-2_-z-pamiętnika-Danuty-Kelch2-821x1024.jpg"/>
          <p:cNvPicPr>
            <a:picLocks noGrp="1" noChangeAspect="1"/>
          </p:cNvPicPr>
          <p:nvPr>
            <p:ph idx="1"/>
          </p:nvPr>
        </p:nvPicPr>
        <p:blipFill>
          <a:blip r:embed="rId2" cstate="print"/>
          <a:stretch>
            <a:fillRect/>
          </a:stretch>
        </p:blipFill>
        <p:spPr>
          <a:xfrm>
            <a:off x="1010061" y="1043608"/>
            <a:ext cx="4837877" cy="6912768"/>
          </a:xfrm>
        </p:spPr>
      </p:pic>
      <p:sp>
        <p:nvSpPr>
          <p:cNvPr id="5" name="pole tekstowe 4"/>
          <p:cNvSpPr txBox="1"/>
          <p:nvPr/>
        </p:nvSpPr>
        <p:spPr>
          <a:xfrm>
            <a:off x="5589240" y="8244408"/>
            <a:ext cx="86409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38</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764704" y="683568"/>
            <a:ext cx="5750396" cy="1206616"/>
          </a:xfrm>
        </p:spPr>
        <p:txBody>
          <a:bodyPr>
            <a:noAutofit/>
          </a:bodyPr>
          <a:lstStyle/>
          <a:p>
            <a:r>
              <a:rPr lang="pl-PL" sz="4000" b="1" dirty="0" smtClean="0">
                <a:solidFill>
                  <a:srgbClr val="19E7CE"/>
                </a:solidFill>
                <a:latin typeface="Comic Sans MS" pitchFamily="66" charset="0"/>
              </a:rPr>
              <a:t>Zarys historii Choszczna</a:t>
            </a:r>
            <a:endParaRPr lang="pl-PL" sz="4000" b="1" dirty="0">
              <a:solidFill>
                <a:srgbClr val="19E7CE"/>
              </a:solidFill>
              <a:latin typeface="Comic Sans MS" pitchFamily="66" charset="0"/>
            </a:endParaRPr>
          </a:p>
        </p:txBody>
      </p:sp>
      <p:sp>
        <p:nvSpPr>
          <p:cNvPr id="3" name="Symbol zastępczy zawartości 2"/>
          <p:cNvSpPr>
            <a:spLocks noGrp="1"/>
          </p:cNvSpPr>
          <p:nvPr>
            <p:ph idx="1"/>
          </p:nvPr>
        </p:nvSpPr>
        <p:spPr>
          <a:xfrm>
            <a:off x="476672" y="2133601"/>
            <a:ext cx="5904656" cy="6470847"/>
          </a:xfrm>
        </p:spPr>
        <p:txBody>
          <a:bodyPr>
            <a:normAutofit fontScale="92500" lnSpcReduction="10000"/>
          </a:bodyPr>
          <a:lstStyle/>
          <a:p>
            <a:pPr algn="just">
              <a:buNone/>
            </a:pPr>
            <a:r>
              <a:rPr lang="pl-PL" sz="2400" dirty="0" smtClean="0">
                <a:solidFill>
                  <a:schemeClr val="bg1"/>
                </a:solidFill>
                <a:latin typeface="Andalus" pitchFamily="18" charset="-78"/>
                <a:cs typeface="Andalus" pitchFamily="18" charset="-78"/>
              </a:rPr>
              <a:t>	Choszczno (</a:t>
            </a:r>
            <a:r>
              <a:rPr lang="pl-PL" sz="2400" dirty="0" err="1" smtClean="0">
                <a:solidFill>
                  <a:schemeClr val="bg1"/>
                </a:solidFill>
                <a:latin typeface="Andalus" pitchFamily="18" charset="-78"/>
                <a:cs typeface="Andalus" pitchFamily="18" charset="-78"/>
              </a:rPr>
              <a:t>niem</a:t>
            </a:r>
            <a:r>
              <a:rPr lang="pl-PL" sz="2400" dirty="0" smtClean="0">
                <a:solidFill>
                  <a:schemeClr val="bg1"/>
                </a:solidFill>
                <a:latin typeface="Andalus" pitchFamily="18" charset="-78"/>
                <a:cs typeface="Andalus" pitchFamily="18" charset="-78"/>
              </a:rPr>
              <a:t>.  </a:t>
            </a:r>
            <a:r>
              <a:rPr lang="pl-PL" sz="2400" dirty="0" err="1" smtClean="0">
                <a:solidFill>
                  <a:schemeClr val="bg1"/>
                </a:solidFill>
                <a:latin typeface="Andalus" pitchFamily="18" charset="-78"/>
                <a:cs typeface="Andalus" pitchFamily="18" charset="-78"/>
              </a:rPr>
              <a:t>Arnswalde</a:t>
            </a:r>
            <a:r>
              <a:rPr lang="pl-PL" sz="2400" dirty="0" smtClean="0">
                <a:solidFill>
                  <a:schemeClr val="bg1"/>
                </a:solidFill>
                <a:latin typeface="Andalus" pitchFamily="18" charset="-78"/>
                <a:cs typeface="Andalus" pitchFamily="18" charset="-78"/>
              </a:rPr>
              <a:t>) znajduje się w północno – zachodniej Polsce, w województwie zachodniopomorskim. Położone jest na Pojezierzu Choszczeńskim nad jeziorem Kluki. </a:t>
            </a:r>
          </a:p>
          <a:p>
            <a:pPr algn="just">
              <a:buNone/>
            </a:pPr>
            <a:r>
              <a:rPr lang="pl-PL" sz="2400" dirty="0" smtClean="0">
                <a:solidFill>
                  <a:schemeClr val="bg1"/>
                </a:solidFill>
                <a:latin typeface="Andalus" pitchFamily="18" charset="-78"/>
                <a:cs typeface="Andalus" pitchFamily="18" charset="-78"/>
              </a:rPr>
              <a:t>	W X w. obszary, na których obecnie leży Choszczno podlegały państwu Piastów. W XII w. ziemia Choszczeńska weszła w skład obszaru państwa polskiego i stanowiła północno-zachodnią rubież Polski. Ziemie, na których obecnie położone jest miasto, nosiło nazwę </a:t>
            </a:r>
            <a:r>
              <a:rPr lang="pl-PL" sz="2400" dirty="0" err="1" smtClean="0">
                <a:solidFill>
                  <a:schemeClr val="bg1"/>
                </a:solidFill>
                <a:latin typeface="Andalus" pitchFamily="18" charset="-78"/>
                <a:cs typeface="Andalus" pitchFamily="18" charset="-78"/>
              </a:rPr>
              <a:t>Hoscno</a:t>
            </a:r>
            <a:r>
              <a:rPr lang="pl-PL" sz="2400" dirty="0" smtClean="0">
                <a:solidFill>
                  <a:schemeClr val="bg1"/>
                </a:solidFill>
                <a:latin typeface="Andalus" pitchFamily="18" charset="-78"/>
                <a:cs typeface="Andalus" pitchFamily="18" charset="-78"/>
              </a:rPr>
              <a:t>.  W 1269 roku ziemie te zajęła Marchia Brandenburska i włączyła pod administracyjne władanie Nowej Marchii. W tym też roku odbył się zjazd margrabiów brandenburskich i księcia Mściwoja II, podczas której po raz pierwszy wymieniono niemiecką nazwę </a:t>
            </a:r>
            <a:r>
              <a:rPr lang="pl-PL" sz="2400" dirty="0" err="1" smtClean="0">
                <a:solidFill>
                  <a:schemeClr val="bg1"/>
                </a:solidFill>
                <a:latin typeface="Andalus" pitchFamily="18" charset="-78"/>
                <a:cs typeface="Andalus" pitchFamily="18" charset="-78"/>
              </a:rPr>
              <a:t>Arnswalde</a:t>
            </a:r>
            <a:r>
              <a:rPr lang="pl-PL" sz="2400" dirty="0" smtClean="0">
                <a:solidFill>
                  <a:schemeClr val="bg1"/>
                </a:solidFill>
                <a:latin typeface="Andalus" pitchFamily="18" charset="-78"/>
                <a:cs typeface="Andalus" pitchFamily="18" charset="-78"/>
              </a:rPr>
              <a:t>. W polskim języku nazwa ta oznacza orli las.</a:t>
            </a:r>
          </a:p>
          <a:p>
            <a:pPr algn="just">
              <a:buNone/>
            </a:pPr>
            <a:r>
              <a:rPr lang="pl-PL" sz="2400" dirty="0" smtClean="0">
                <a:solidFill>
                  <a:schemeClr val="bg1"/>
                </a:solidFill>
                <a:latin typeface="Andalus" pitchFamily="18" charset="-78"/>
                <a:cs typeface="Andalus" pitchFamily="18" charset="-78"/>
              </a:rPr>
              <a:t>						      </a:t>
            </a:r>
          </a:p>
          <a:p>
            <a:pPr lvl="8">
              <a:buNone/>
            </a:pPr>
            <a:endParaRPr lang="pl-PL" sz="1200" dirty="0">
              <a:solidFill>
                <a:schemeClr val="bg1"/>
              </a:solidFill>
              <a:latin typeface="Andalus" pitchFamily="18" charset="-78"/>
              <a:cs typeface="Andalus" pitchFamily="18" charset="-78"/>
            </a:endParaRPr>
          </a:p>
        </p:txBody>
      </p:sp>
      <p:sp>
        <p:nvSpPr>
          <p:cNvPr id="4" name="pole tekstowe 3"/>
          <p:cNvSpPr txBox="1"/>
          <p:nvPr/>
        </p:nvSpPr>
        <p:spPr>
          <a:xfrm>
            <a:off x="5373216" y="8388424"/>
            <a:ext cx="86409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0688" y="827585"/>
            <a:ext cx="5616624" cy="7340634"/>
          </a:xfrm>
        </p:spPr>
        <p:txBody>
          <a:bodyPr>
            <a:normAutofit/>
          </a:bodyPr>
          <a:lstStyle/>
          <a:p>
            <a:pPr algn="just">
              <a:buNone/>
            </a:pPr>
            <a:r>
              <a:rPr lang="pl-PL" sz="2200" dirty="0" smtClean="0">
                <a:solidFill>
                  <a:schemeClr val="bg1"/>
                </a:solidFill>
                <a:latin typeface="Andalus" pitchFamily="18" charset="-78"/>
                <a:cs typeface="Andalus" pitchFamily="18" charset="-78"/>
              </a:rPr>
              <a:t>	Kiedy mieszkańcy Choszczna dowiedzieli się o przyjeździe Marii Dąbrowskiej do Choszczna, czytelnicy poprosili ją o spotkanie. Czytelnia była wypełniona po brzegi. </a:t>
            </a:r>
            <a:endParaRPr lang="pl-PL" sz="2200" dirty="0">
              <a:solidFill>
                <a:schemeClr val="bg1"/>
              </a:solidFill>
              <a:latin typeface="Andalus" pitchFamily="18" charset="-78"/>
              <a:cs typeface="Andalus" pitchFamily="18" charset="-78"/>
            </a:endParaRPr>
          </a:p>
        </p:txBody>
      </p:sp>
      <p:pic>
        <p:nvPicPr>
          <p:cNvPr id="4" name="Obraz 3" descr="Dokument-325-1-768x502.jpg"/>
          <p:cNvPicPr>
            <a:picLocks noChangeAspect="1"/>
          </p:cNvPicPr>
          <p:nvPr/>
        </p:nvPicPr>
        <p:blipFill>
          <a:blip r:embed="rId2" cstate="print"/>
          <a:stretch>
            <a:fillRect/>
          </a:stretch>
        </p:blipFill>
        <p:spPr>
          <a:xfrm>
            <a:off x="1484784" y="3059832"/>
            <a:ext cx="4195414" cy="3240359"/>
          </a:xfrm>
          <a:prstGeom prst="rect">
            <a:avLst/>
          </a:prstGeom>
        </p:spPr>
      </p:pic>
      <p:sp>
        <p:nvSpPr>
          <p:cNvPr id="6" name="pole tekstowe 5"/>
          <p:cNvSpPr txBox="1"/>
          <p:nvPr/>
        </p:nvSpPr>
        <p:spPr>
          <a:xfrm>
            <a:off x="1268760" y="6588224"/>
            <a:ext cx="4896544" cy="769441"/>
          </a:xfrm>
          <a:prstGeom prst="rect">
            <a:avLst/>
          </a:prstGeom>
          <a:noFill/>
        </p:spPr>
        <p:txBody>
          <a:bodyPr wrap="square" rtlCol="0">
            <a:spAutoFit/>
          </a:bodyPr>
          <a:lstStyle/>
          <a:p>
            <a:r>
              <a:rPr lang="pl-PL" sz="2200" dirty="0" smtClean="0">
                <a:solidFill>
                  <a:srgbClr val="FF0066"/>
                </a:solidFill>
                <a:latin typeface="Andalus" pitchFamily="18" charset="-78"/>
                <a:cs typeface="Andalus" pitchFamily="18" charset="-78"/>
              </a:rPr>
              <a:t>Fot. z 1954 roku, Maria Dąbrowska z czytelnikami przed ówczesną biblioteką.</a:t>
            </a:r>
            <a:endParaRPr lang="pl-PL" sz="2200" dirty="0">
              <a:solidFill>
                <a:srgbClr val="FF0066"/>
              </a:solidFill>
              <a:latin typeface="Andalus" pitchFamily="18" charset="-78"/>
              <a:cs typeface="Andalus" pitchFamily="18" charset="-78"/>
            </a:endParaRPr>
          </a:p>
        </p:txBody>
      </p:sp>
      <p:sp>
        <p:nvSpPr>
          <p:cNvPr id="7" name="pole tekstowe 6"/>
          <p:cNvSpPr txBox="1"/>
          <p:nvPr/>
        </p:nvSpPr>
        <p:spPr>
          <a:xfrm>
            <a:off x="5661248" y="8316416"/>
            <a:ext cx="72008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39</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76672" y="755577"/>
            <a:ext cx="5760640" cy="7412642"/>
          </a:xfrm>
        </p:spPr>
        <p:txBody>
          <a:bodyPr>
            <a:normAutofit/>
          </a:bodyPr>
          <a:lstStyle/>
          <a:p>
            <a:pPr algn="just">
              <a:buNone/>
            </a:pPr>
            <a:r>
              <a:rPr lang="pl-PL" sz="2200" dirty="0" smtClean="0">
                <a:solidFill>
                  <a:schemeClr val="bg1"/>
                </a:solidFill>
                <a:latin typeface="Andalus" pitchFamily="18" charset="-78"/>
                <a:cs typeface="Andalus" pitchFamily="18" charset="-78"/>
              </a:rPr>
              <a:t>	Dzięki zabiegom Danuty </a:t>
            </a:r>
            <a:r>
              <a:rPr lang="pl-PL" sz="2200" dirty="0" err="1" smtClean="0">
                <a:solidFill>
                  <a:schemeClr val="bg1"/>
                </a:solidFill>
                <a:latin typeface="Andalus" pitchFamily="18" charset="-78"/>
                <a:cs typeface="Andalus" pitchFamily="18" charset="-78"/>
              </a:rPr>
              <a:t>Hepke-Kelch</a:t>
            </a:r>
            <a:r>
              <a:rPr lang="pl-PL" sz="2200" dirty="0" smtClean="0">
                <a:solidFill>
                  <a:schemeClr val="bg1"/>
                </a:solidFill>
                <a:latin typeface="Andalus" pitchFamily="18" charset="-78"/>
                <a:cs typeface="Andalus" pitchFamily="18" charset="-78"/>
              </a:rPr>
              <a:t> w 1967 roku postanowiono otworzyć nowoczesną bibliotekę w centrum miasta. 02 maja 1976 roku, odbyła się w Choszcznie Wojewódzka Inauguracja Dni Kultury i Oświaty połączona z otwarciem rozbudowanej biblioteki i nadaniem jej imienia Marii Dąbrowskiej. Na froncie budynku umieszczono motto biblioteki, którym jest zdanie wypowiedziane przez Marię Dąbrowską.</a:t>
            </a:r>
          </a:p>
          <a:p>
            <a:pPr algn="ctr">
              <a:buNone/>
            </a:pPr>
            <a:r>
              <a:rPr lang="pl-PL" sz="2200" dirty="0" smtClean="0">
                <a:solidFill>
                  <a:schemeClr val="bg1"/>
                </a:solidFill>
                <a:latin typeface="Andalus" pitchFamily="18" charset="-78"/>
                <a:cs typeface="Andalus" pitchFamily="18" charset="-78"/>
              </a:rPr>
              <a:t>	</a:t>
            </a:r>
            <a:r>
              <a:rPr lang="pl-PL" sz="2200" dirty="0" smtClean="0">
                <a:solidFill>
                  <a:srgbClr val="FF0066"/>
                </a:solidFill>
                <a:latin typeface="Andalus" pitchFamily="18" charset="-78"/>
                <a:cs typeface="Andalus" pitchFamily="18" charset="-78"/>
              </a:rPr>
              <a:t>„Książka i możność czytania to jeden z największych cudów ludzkiej cywilizacji”</a:t>
            </a:r>
            <a:endParaRPr lang="pl-PL" sz="2200" dirty="0">
              <a:solidFill>
                <a:srgbClr val="FF0066"/>
              </a:solidFill>
              <a:latin typeface="Andalus" pitchFamily="18" charset="-78"/>
              <a:cs typeface="Andalus" pitchFamily="18" charset="-78"/>
            </a:endParaRPr>
          </a:p>
        </p:txBody>
      </p:sp>
      <p:pic>
        <p:nvPicPr>
          <p:cNvPr id="4" name="Obraz 3" descr="IMG_20200417_160710.jpg"/>
          <p:cNvPicPr>
            <a:picLocks noChangeAspect="1"/>
          </p:cNvPicPr>
          <p:nvPr/>
        </p:nvPicPr>
        <p:blipFill>
          <a:blip r:embed="rId2" cstate="print"/>
          <a:stretch>
            <a:fillRect/>
          </a:stretch>
        </p:blipFill>
        <p:spPr>
          <a:xfrm>
            <a:off x="836712" y="5364088"/>
            <a:ext cx="2756926" cy="2067694"/>
          </a:xfrm>
          <a:prstGeom prst="rect">
            <a:avLst/>
          </a:prstGeom>
        </p:spPr>
      </p:pic>
      <p:pic>
        <p:nvPicPr>
          <p:cNvPr id="5" name="Obraz 4" descr="IMG_20200417_160717.jpg"/>
          <p:cNvPicPr>
            <a:picLocks noChangeAspect="1"/>
          </p:cNvPicPr>
          <p:nvPr/>
        </p:nvPicPr>
        <p:blipFill>
          <a:blip r:embed="rId3" cstate="print"/>
          <a:stretch>
            <a:fillRect/>
          </a:stretch>
        </p:blipFill>
        <p:spPr>
          <a:xfrm>
            <a:off x="3140968" y="6228184"/>
            <a:ext cx="2996952" cy="2139702"/>
          </a:xfrm>
          <a:prstGeom prst="rect">
            <a:avLst/>
          </a:prstGeom>
        </p:spPr>
      </p:pic>
      <p:sp>
        <p:nvSpPr>
          <p:cNvPr id="6" name="pole tekstowe 5"/>
          <p:cNvSpPr txBox="1"/>
          <p:nvPr/>
        </p:nvSpPr>
        <p:spPr>
          <a:xfrm>
            <a:off x="5373216" y="8460432"/>
            <a:ext cx="1484784"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40</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42900" y="539552"/>
            <a:ext cx="6172200" cy="1368152"/>
          </a:xfrm>
        </p:spPr>
        <p:txBody>
          <a:bodyPr>
            <a:normAutofit/>
          </a:bodyPr>
          <a:lstStyle/>
          <a:p>
            <a:r>
              <a:rPr lang="pl-PL" sz="4000" b="1" dirty="0" smtClean="0">
                <a:solidFill>
                  <a:srgbClr val="19E7CE"/>
                </a:solidFill>
                <a:latin typeface="Comic Sans MS" pitchFamily="66" charset="0"/>
                <a:cs typeface="Andalus" pitchFamily="18" charset="-78"/>
              </a:rPr>
              <a:t>Kiedyś i dziś</a:t>
            </a:r>
            <a:endParaRPr lang="pl-PL" sz="4000" b="1" dirty="0">
              <a:solidFill>
                <a:srgbClr val="19E7CE"/>
              </a:solidFill>
              <a:latin typeface="Comic Sans MS" pitchFamily="66" charset="0"/>
              <a:cs typeface="Andalus" pitchFamily="18" charset="-78"/>
            </a:endParaRPr>
          </a:p>
        </p:txBody>
      </p:sp>
      <p:pic>
        <p:nvPicPr>
          <p:cNvPr id="4" name="Symbol zastępczy zawartości 3" descr="Panoramy_i_widoki_Choszczna_Choszczno_7360258.jpg"/>
          <p:cNvPicPr>
            <a:picLocks noGrp="1" noChangeAspect="1"/>
          </p:cNvPicPr>
          <p:nvPr>
            <p:ph idx="1"/>
          </p:nvPr>
        </p:nvPicPr>
        <p:blipFill>
          <a:blip r:embed="rId2" cstate="print"/>
          <a:stretch>
            <a:fillRect/>
          </a:stretch>
        </p:blipFill>
        <p:spPr>
          <a:xfrm>
            <a:off x="1124744" y="2123728"/>
            <a:ext cx="4464496" cy="2823794"/>
          </a:xfrm>
        </p:spPr>
      </p:pic>
      <p:sp>
        <p:nvSpPr>
          <p:cNvPr id="6" name="pole tekstowe 5"/>
          <p:cNvSpPr txBox="1"/>
          <p:nvPr/>
        </p:nvSpPr>
        <p:spPr>
          <a:xfrm>
            <a:off x="1268760" y="4932040"/>
            <a:ext cx="4667862" cy="432048"/>
          </a:xfrm>
          <a:prstGeom prst="rect">
            <a:avLst/>
          </a:prstGeom>
          <a:noFill/>
        </p:spPr>
        <p:txBody>
          <a:bodyPr wrap="square" rtlCol="0">
            <a:spAutoFit/>
          </a:bodyPr>
          <a:lstStyle/>
          <a:p>
            <a:r>
              <a:rPr lang="pl-PL" sz="2200" b="1" dirty="0" smtClean="0">
                <a:solidFill>
                  <a:srgbClr val="19E7CE"/>
                </a:solidFill>
                <a:latin typeface="Andalus" pitchFamily="18" charset="-78"/>
                <a:cs typeface="Andalus" pitchFamily="18" charset="-78"/>
              </a:rPr>
              <a:t>         promenada nad jeziorem</a:t>
            </a:r>
            <a:endParaRPr lang="pl-PL" sz="2200" b="1" dirty="0">
              <a:solidFill>
                <a:srgbClr val="19E7CE"/>
              </a:solidFill>
              <a:latin typeface="Andalus" pitchFamily="18" charset="-78"/>
              <a:cs typeface="Andalus" pitchFamily="18" charset="-78"/>
            </a:endParaRPr>
          </a:p>
        </p:txBody>
      </p:sp>
      <p:sp>
        <p:nvSpPr>
          <p:cNvPr id="7" name="pole tekstowe 6"/>
          <p:cNvSpPr txBox="1"/>
          <p:nvPr/>
        </p:nvSpPr>
        <p:spPr>
          <a:xfrm>
            <a:off x="5661248" y="8316416"/>
            <a:ext cx="936104"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41</a:t>
            </a:r>
            <a:endParaRPr lang="pl-PL" sz="2200" dirty="0">
              <a:solidFill>
                <a:schemeClr val="bg1"/>
              </a:solidFill>
              <a:latin typeface="Andalus" pitchFamily="18" charset="-78"/>
              <a:cs typeface="Andalus" pitchFamily="18" charset="-78"/>
            </a:endParaRPr>
          </a:p>
        </p:txBody>
      </p:sp>
      <p:pic>
        <p:nvPicPr>
          <p:cNvPr id="9" name="Symbol zastępczy zawartości 3" descr="IMG-20200516-WA0020 (2).jpg"/>
          <p:cNvPicPr>
            <a:picLocks noChangeAspect="1"/>
          </p:cNvPicPr>
          <p:nvPr/>
        </p:nvPicPr>
        <p:blipFill>
          <a:blip r:embed="rId3" cstate="print"/>
          <a:stretch>
            <a:fillRect/>
          </a:stretch>
        </p:blipFill>
        <p:spPr>
          <a:xfrm>
            <a:off x="1124744" y="5508104"/>
            <a:ext cx="4392488" cy="276244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Obraz 7" descr="Most_856245_Fotopolska-Eu.jpg"/>
          <p:cNvPicPr>
            <a:picLocks noChangeAspect="1"/>
          </p:cNvPicPr>
          <p:nvPr/>
        </p:nvPicPr>
        <p:blipFill>
          <a:blip r:embed="rId2" cstate="print"/>
          <a:stretch>
            <a:fillRect/>
          </a:stretch>
        </p:blipFill>
        <p:spPr>
          <a:xfrm>
            <a:off x="980728" y="1115616"/>
            <a:ext cx="4810452" cy="3096344"/>
          </a:xfrm>
          <a:prstGeom prst="rect">
            <a:avLst/>
          </a:prstGeom>
        </p:spPr>
      </p:pic>
      <p:pic>
        <p:nvPicPr>
          <p:cNvPr id="10" name="Obraz 9" descr="IMG-20200516-WA0010.jpg"/>
          <p:cNvPicPr>
            <a:picLocks noChangeAspect="1"/>
          </p:cNvPicPr>
          <p:nvPr/>
        </p:nvPicPr>
        <p:blipFill>
          <a:blip r:embed="rId3" cstate="print"/>
          <a:stretch>
            <a:fillRect/>
          </a:stretch>
        </p:blipFill>
        <p:spPr>
          <a:xfrm>
            <a:off x="1052736" y="4716016"/>
            <a:ext cx="4752528" cy="3384376"/>
          </a:xfrm>
          <a:prstGeom prst="rect">
            <a:avLst/>
          </a:prstGeom>
        </p:spPr>
      </p:pic>
      <p:sp>
        <p:nvSpPr>
          <p:cNvPr id="11" name="pole tekstowe 10"/>
          <p:cNvSpPr txBox="1"/>
          <p:nvPr/>
        </p:nvSpPr>
        <p:spPr>
          <a:xfrm rot="10800000" flipV="1">
            <a:off x="1916832" y="4283968"/>
            <a:ext cx="2736304" cy="432048"/>
          </a:xfrm>
          <a:prstGeom prst="rect">
            <a:avLst/>
          </a:prstGeom>
          <a:noFill/>
        </p:spPr>
        <p:txBody>
          <a:bodyPr wrap="square" rtlCol="0">
            <a:spAutoFit/>
          </a:bodyPr>
          <a:lstStyle/>
          <a:p>
            <a:pPr lvl="2"/>
            <a:r>
              <a:rPr lang="pl-PL" sz="2200" b="1" dirty="0" smtClean="0">
                <a:solidFill>
                  <a:srgbClr val="FF0066"/>
                </a:solidFill>
                <a:latin typeface="Andalus" pitchFamily="18" charset="-78"/>
                <a:cs typeface="Andalus" pitchFamily="18" charset="-78"/>
              </a:rPr>
              <a:t>mostek</a:t>
            </a:r>
            <a:endParaRPr lang="pl-PL" sz="2200" b="1" dirty="0">
              <a:solidFill>
                <a:srgbClr val="FF0066"/>
              </a:solidFill>
              <a:latin typeface="Andalus" pitchFamily="18" charset="-78"/>
              <a:cs typeface="Andalus" pitchFamily="18" charset="-78"/>
            </a:endParaRPr>
          </a:p>
        </p:txBody>
      </p:sp>
      <p:sp>
        <p:nvSpPr>
          <p:cNvPr id="13" name="pole tekstowe 12"/>
          <p:cNvSpPr txBox="1"/>
          <p:nvPr/>
        </p:nvSpPr>
        <p:spPr>
          <a:xfrm>
            <a:off x="5733256" y="8244408"/>
            <a:ext cx="86409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42</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raz 3" descr="Park_Stanislawa_Moniuszki_455629_Fotopolska-Eu.jpg"/>
          <p:cNvPicPr>
            <a:picLocks noChangeAspect="1"/>
          </p:cNvPicPr>
          <p:nvPr/>
        </p:nvPicPr>
        <p:blipFill>
          <a:blip r:embed="rId2" cstate="print"/>
          <a:stretch>
            <a:fillRect/>
          </a:stretch>
        </p:blipFill>
        <p:spPr>
          <a:xfrm>
            <a:off x="1052736" y="1259632"/>
            <a:ext cx="4740255" cy="3096344"/>
          </a:xfrm>
          <a:prstGeom prst="rect">
            <a:avLst/>
          </a:prstGeom>
        </p:spPr>
      </p:pic>
      <p:sp>
        <p:nvSpPr>
          <p:cNvPr id="6" name="pole tekstowe 5"/>
          <p:cNvSpPr txBox="1"/>
          <p:nvPr/>
        </p:nvSpPr>
        <p:spPr>
          <a:xfrm>
            <a:off x="1124744" y="4644008"/>
            <a:ext cx="5256584" cy="430887"/>
          </a:xfrm>
          <a:prstGeom prst="rect">
            <a:avLst/>
          </a:prstGeom>
          <a:noFill/>
        </p:spPr>
        <p:txBody>
          <a:bodyPr wrap="square" rtlCol="0">
            <a:spAutoFit/>
          </a:bodyPr>
          <a:lstStyle/>
          <a:p>
            <a:r>
              <a:rPr lang="pl-PL" sz="2200" b="1" dirty="0" smtClean="0">
                <a:solidFill>
                  <a:srgbClr val="19E7CE"/>
                </a:solidFill>
                <a:latin typeface="Andalus" pitchFamily="18" charset="-78"/>
                <a:cs typeface="Andalus" pitchFamily="18" charset="-78"/>
              </a:rPr>
              <a:t>skrzyżowanie ul. Wolności i ul. Kopernika</a:t>
            </a:r>
            <a:endParaRPr lang="pl-PL" sz="2200" b="1" dirty="0">
              <a:solidFill>
                <a:srgbClr val="19E7CE"/>
              </a:solidFill>
              <a:latin typeface="Andalus" pitchFamily="18" charset="-78"/>
              <a:cs typeface="Andalus" pitchFamily="18" charset="-78"/>
            </a:endParaRPr>
          </a:p>
        </p:txBody>
      </p:sp>
      <p:sp>
        <p:nvSpPr>
          <p:cNvPr id="7" name="pole tekstowe 6"/>
          <p:cNvSpPr txBox="1"/>
          <p:nvPr/>
        </p:nvSpPr>
        <p:spPr>
          <a:xfrm>
            <a:off x="5733256" y="8316416"/>
            <a:ext cx="72008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43</a:t>
            </a:r>
            <a:endParaRPr lang="pl-PL" sz="2200" dirty="0">
              <a:solidFill>
                <a:schemeClr val="bg1"/>
              </a:solidFill>
              <a:latin typeface="Andalus" pitchFamily="18" charset="-78"/>
              <a:cs typeface="Andalus" pitchFamily="18" charset="-78"/>
            </a:endParaRPr>
          </a:p>
        </p:txBody>
      </p:sp>
      <p:pic>
        <p:nvPicPr>
          <p:cNvPr id="8" name="Obraz 7" descr="IMG-20200516-WA0013.jpg"/>
          <p:cNvPicPr>
            <a:picLocks noChangeAspect="1"/>
          </p:cNvPicPr>
          <p:nvPr/>
        </p:nvPicPr>
        <p:blipFill>
          <a:blip r:embed="rId3" cstate="print"/>
          <a:stretch>
            <a:fillRect/>
          </a:stretch>
        </p:blipFill>
        <p:spPr>
          <a:xfrm>
            <a:off x="1124744" y="5364088"/>
            <a:ext cx="4608512" cy="273630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az 4" descr="Panoramy_i_widoki_Choszczna_Choszczno_8049162.jpg"/>
          <p:cNvPicPr>
            <a:picLocks noChangeAspect="1"/>
          </p:cNvPicPr>
          <p:nvPr/>
        </p:nvPicPr>
        <p:blipFill>
          <a:blip r:embed="rId2" cstate="print"/>
          <a:stretch>
            <a:fillRect/>
          </a:stretch>
        </p:blipFill>
        <p:spPr>
          <a:xfrm>
            <a:off x="2420888" y="827584"/>
            <a:ext cx="3947427" cy="2520280"/>
          </a:xfrm>
          <a:prstGeom prst="rect">
            <a:avLst/>
          </a:prstGeom>
        </p:spPr>
      </p:pic>
      <p:pic>
        <p:nvPicPr>
          <p:cNvPr id="6" name="Obraz 5" descr="Wolnosci_1_845130_Fotopolska-Eu.jpg"/>
          <p:cNvPicPr>
            <a:picLocks noChangeAspect="1"/>
          </p:cNvPicPr>
          <p:nvPr/>
        </p:nvPicPr>
        <p:blipFill>
          <a:blip r:embed="rId3" cstate="print"/>
          <a:stretch>
            <a:fillRect/>
          </a:stretch>
        </p:blipFill>
        <p:spPr>
          <a:xfrm>
            <a:off x="836712" y="2195736"/>
            <a:ext cx="3573015" cy="2478822"/>
          </a:xfrm>
          <a:prstGeom prst="rect">
            <a:avLst/>
          </a:prstGeom>
        </p:spPr>
      </p:pic>
      <p:pic>
        <p:nvPicPr>
          <p:cNvPr id="7" name="Obraz 6" descr="images96ASYB6O.jpg"/>
          <p:cNvPicPr>
            <a:picLocks noChangeAspect="1"/>
          </p:cNvPicPr>
          <p:nvPr/>
        </p:nvPicPr>
        <p:blipFill>
          <a:blip r:embed="rId4" cstate="print"/>
          <a:stretch>
            <a:fillRect/>
          </a:stretch>
        </p:blipFill>
        <p:spPr>
          <a:xfrm>
            <a:off x="1052736" y="6012160"/>
            <a:ext cx="3312368" cy="2419483"/>
          </a:xfrm>
          <a:prstGeom prst="rect">
            <a:avLst/>
          </a:prstGeom>
        </p:spPr>
      </p:pic>
      <p:sp>
        <p:nvSpPr>
          <p:cNvPr id="8" name="pole tekstowe 7"/>
          <p:cNvSpPr txBox="1"/>
          <p:nvPr/>
        </p:nvSpPr>
        <p:spPr>
          <a:xfrm>
            <a:off x="4365104" y="3491880"/>
            <a:ext cx="2304256" cy="1107996"/>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ul. Wolności  - skrzyżowanie, sklep Schindler</a:t>
            </a:r>
            <a:endParaRPr lang="pl-PL" sz="2200" b="1" dirty="0">
              <a:solidFill>
                <a:srgbClr val="FF0066"/>
              </a:solidFill>
              <a:latin typeface="Andalus" pitchFamily="18" charset="-78"/>
              <a:cs typeface="Andalus" pitchFamily="18" charset="-78"/>
            </a:endParaRPr>
          </a:p>
        </p:txBody>
      </p:sp>
      <p:sp>
        <p:nvSpPr>
          <p:cNvPr id="9" name="pole tekstowe 8"/>
          <p:cNvSpPr txBox="1"/>
          <p:nvPr/>
        </p:nvSpPr>
        <p:spPr>
          <a:xfrm>
            <a:off x="5661248" y="8316416"/>
            <a:ext cx="792088"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44</a:t>
            </a:r>
            <a:endParaRPr lang="pl-PL" sz="2200" dirty="0">
              <a:solidFill>
                <a:schemeClr val="bg1"/>
              </a:solidFill>
              <a:latin typeface="Andalus" pitchFamily="18" charset="-78"/>
              <a:cs typeface="Andalus" pitchFamily="18" charset="-78"/>
            </a:endParaRPr>
          </a:p>
        </p:txBody>
      </p:sp>
      <p:pic>
        <p:nvPicPr>
          <p:cNvPr id="10" name="Obraz 9" descr="IMG_20200523_181332_211.jpg"/>
          <p:cNvPicPr>
            <a:picLocks noChangeAspect="1"/>
          </p:cNvPicPr>
          <p:nvPr/>
        </p:nvPicPr>
        <p:blipFill>
          <a:blip r:embed="rId5" cstate="print"/>
          <a:stretch>
            <a:fillRect/>
          </a:stretch>
        </p:blipFill>
        <p:spPr>
          <a:xfrm>
            <a:off x="2924944" y="5220072"/>
            <a:ext cx="3528392" cy="136815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raz 3" descr="Sad_Rejonowy_858804_Fotopolska-Eu.jpg"/>
          <p:cNvPicPr>
            <a:picLocks noChangeAspect="1"/>
          </p:cNvPicPr>
          <p:nvPr/>
        </p:nvPicPr>
        <p:blipFill>
          <a:blip r:embed="rId2" cstate="print"/>
          <a:stretch>
            <a:fillRect/>
          </a:stretch>
        </p:blipFill>
        <p:spPr>
          <a:xfrm>
            <a:off x="1196752" y="1187624"/>
            <a:ext cx="4593242" cy="3168352"/>
          </a:xfrm>
          <a:prstGeom prst="rect">
            <a:avLst/>
          </a:prstGeom>
        </p:spPr>
      </p:pic>
      <p:pic>
        <p:nvPicPr>
          <p:cNvPr id="5" name="Obraz 4" descr="IMG_20200515_085634.jpg"/>
          <p:cNvPicPr>
            <a:picLocks noChangeAspect="1"/>
          </p:cNvPicPr>
          <p:nvPr/>
        </p:nvPicPr>
        <p:blipFill>
          <a:blip r:embed="rId3" cstate="print"/>
          <a:stretch>
            <a:fillRect/>
          </a:stretch>
        </p:blipFill>
        <p:spPr>
          <a:xfrm>
            <a:off x="1196752" y="5148064"/>
            <a:ext cx="4605131" cy="3075806"/>
          </a:xfrm>
          <a:prstGeom prst="rect">
            <a:avLst/>
          </a:prstGeom>
        </p:spPr>
      </p:pic>
      <p:sp>
        <p:nvSpPr>
          <p:cNvPr id="6" name="pole tekstowe 5"/>
          <p:cNvSpPr txBox="1"/>
          <p:nvPr/>
        </p:nvSpPr>
        <p:spPr>
          <a:xfrm>
            <a:off x="1988840" y="4572000"/>
            <a:ext cx="3024336" cy="430887"/>
          </a:xfrm>
          <a:prstGeom prst="rect">
            <a:avLst/>
          </a:prstGeom>
          <a:noFill/>
        </p:spPr>
        <p:txBody>
          <a:bodyPr wrap="square" rtlCol="0">
            <a:spAutoFit/>
          </a:bodyPr>
          <a:lstStyle/>
          <a:p>
            <a:r>
              <a:rPr lang="pl-PL" sz="2200" b="1" dirty="0" smtClean="0">
                <a:solidFill>
                  <a:srgbClr val="19E7CE"/>
                </a:solidFill>
                <a:latin typeface="Andalus" pitchFamily="18" charset="-78"/>
                <a:cs typeface="Andalus" pitchFamily="18" charset="-78"/>
              </a:rPr>
              <a:t>        budynek sądu</a:t>
            </a:r>
            <a:endParaRPr lang="pl-PL" sz="2200" b="1" dirty="0">
              <a:solidFill>
                <a:srgbClr val="19E7CE"/>
              </a:solidFill>
              <a:latin typeface="Andalus" pitchFamily="18" charset="-78"/>
              <a:cs typeface="Andalus" pitchFamily="18" charset="-78"/>
            </a:endParaRPr>
          </a:p>
        </p:txBody>
      </p:sp>
      <p:sp>
        <p:nvSpPr>
          <p:cNvPr id="7" name="pole tekstowe 6"/>
          <p:cNvSpPr txBox="1"/>
          <p:nvPr/>
        </p:nvSpPr>
        <p:spPr>
          <a:xfrm>
            <a:off x="5157192" y="8388424"/>
            <a:ext cx="1368152"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45</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raz 3" descr="imagesGJ1XMMLZ.jpg"/>
          <p:cNvPicPr>
            <a:picLocks noChangeAspect="1"/>
          </p:cNvPicPr>
          <p:nvPr/>
        </p:nvPicPr>
        <p:blipFill>
          <a:blip r:embed="rId2" cstate="print"/>
          <a:stretch>
            <a:fillRect/>
          </a:stretch>
        </p:blipFill>
        <p:spPr>
          <a:xfrm>
            <a:off x="1124744" y="1547664"/>
            <a:ext cx="4536504" cy="3024336"/>
          </a:xfrm>
          <a:prstGeom prst="rect">
            <a:avLst/>
          </a:prstGeom>
        </p:spPr>
      </p:pic>
      <p:pic>
        <p:nvPicPr>
          <p:cNvPr id="5" name="Obraz 4" descr="IMG-20200516-WA0006 (2).jpg"/>
          <p:cNvPicPr>
            <a:picLocks noChangeAspect="1"/>
          </p:cNvPicPr>
          <p:nvPr/>
        </p:nvPicPr>
        <p:blipFill>
          <a:blip r:embed="rId3" cstate="print"/>
          <a:stretch>
            <a:fillRect/>
          </a:stretch>
        </p:blipFill>
        <p:spPr>
          <a:xfrm>
            <a:off x="1052736" y="5004048"/>
            <a:ext cx="4824536" cy="2909306"/>
          </a:xfrm>
          <a:prstGeom prst="rect">
            <a:avLst/>
          </a:prstGeom>
        </p:spPr>
      </p:pic>
      <p:sp>
        <p:nvSpPr>
          <p:cNvPr id="6" name="pole tekstowe 5"/>
          <p:cNvSpPr txBox="1"/>
          <p:nvPr/>
        </p:nvSpPr>
        <p:spPr>
          <a:xfrm>
            <a:off x="1340768" y="4716016"/>
            <a:ext cx="4104456" cy="430887"/>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budynek byłego Gimnazjum</a:t>
            </a:r>
            <a:endParaRPr lang="pl-PL" sz="2200" b="1" dirty="0">
              <a:solidFill>
                <a:srgbClr val="FF0066"/>
              </a:solidFill>
              <a:latin typeface="Andalus" pitchFamily="18" charset="-78"/>
              <a:cs typeface="Andalus" pitchFamily="18" charset="-78"/>
            </a:endParaRPr>
          </a:p>
        </p:txBody>
      </p:sp>
      <p:sp>
        <p:nvSpPr>
          <p:cNvPr id="7" name="pole tekstowe 6"/>
          <p:cNvSpPr txBox="1"/>
          <p:nvPr/>
        </p:nvSpPr>
        <p:spPr>
          <a:xfrm>
            <a:off x="5229200" y="8279988"/>
            <a:ext cx="162880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46</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az 4" descr="22 (2).png"/>
          <p:cNvPicPr>
            <a:picLocks noChangeAspect="1"/>
          </p:cNvPicPr>
          <p:nvPr/>
        </p:nvPicPr>
        <p:blipFill>
          <a:blip r:embed="rId2" cstate="print"/>
          <a:stretch>
            <a:fillRect/>
          </a:stretch>
        </p:blipFill>
        <p:spPr>
          <a:xfrm rot="21228497">
            <a:off x="2654165" y="1130770"/>
            <a:ext cx="3049996" cy="1820159"/>
          </a:xfrm>
          <a:prstGeom prst="rect">
            <a:avLst/>
          </a:prstGeom>
        </p:spPr>
      </p:pic>
      <p:pic>
        <p:nvPicPr>
          <p:cNvPr id="6" name="Obraz 5" descr="imagesGMEXXUPC.jpg"/>
          <p:cNvPicPr>
            <a:picLocks noChangeAspect="1"/>
          </p:cNvPicPr>
          <p:nvPr/>
        </p:nvPicPr>
        <p:blipFill>
          <a:blip r:embed="rId3" cstate="print"/>
          <a:stretch>
            <a:fillRect/>
          </a:stretch>
        </p:blipFill>
        <p:spPr>
          <a:xfrm rot="642577">
            <a:off x="1126337" y="2812292"/>
            <a:ext cx="2933397" cy="1842071"/>
          </a:xfrm>
          <a:prstGeom prst="rect">
            <a:avLst/>
          </a:prstGeom>
        </p:spPr>
      </p:pic>
      <p:sp>
        <p:nvSpPr>
          <p:cNvPr id="7" name="pole tekstowe 6"/>
          <p:cNvSpPr txBox="1"/>
          <p:nvPr/>
        </p:nvSpPr>
        <p:spPr>
          <a:xfrm>
            <a:off x="5373216" y="8316416"/>
            <a:ext cx="122413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47</a:t>
            </a:r>
            <a:endParaRPr lang="pl-PL" sz="2200" dirty="0">
              <a:solidFill>
                <a:schemeClr val="bg1"/>
              </a:solidFill>
              <a:latin typeface="Andalus" pitchFamily="18" charset="-78"/>
              <a:cs typeface="Andalus" pitchFamily="18" charset="-78"/>
            </a:endParaRPr>
          </a:p>
        </p:txBody>
      </p:sp>
      <p:pic>
        <p:nvPicPr>
          <p:cNvPr id="8" name="Obraz 7" descr="thumbs_zdj_16.jpg"/>
          <p:cNvPicPr>
            <a:picLocks noChangeAspect="1"/>
          </p:cNvPicPr>
          <p:nvPr/>
        </p:nvPicPr>
        <p:blipFill>
          <a:blip r:embed="rId4" cstate="print"/>
          <a:stretch>
            <a:fillRect/>
          </a:stretch>
        </p:blipFill>
        <p:spPr>
          <a:xfrm rot="20948688">
            <a:off x="3297827" y="3949319"/>
            <a:ext cx="2751692" cy="1977779"/>
          </a:xfrm>
          <a:prstGeom prst="rect">
            <a:avLst/>
          </a:prstGeom>
        </p:spPr>
      </p:pic>
      <p:sp>
        <p:nvSpPr>
          <p:cNvPr id="9" name="pole tekstowe 8"/>
          <p:cNvSpPr txBox="1"/>
          <p:nvPr/>
        </p:nvSpPr>
        <p:spPr>
          <a:xfrm>
            <a:off x="4077072" y="3203848"/>
            <a:ext cx="2376264" cy="430887"/>
          </a:xfrm>
          <a:prstGeom prst="rect">
            <a:avLst/>
          </a:prstGeom>
          <a:noFill/>
        </p:spPr>
        <p:txBody>
          <a:bodyPr wrap="square" rtlCol="0">
            <a:spAutoFit/>
          </a:bodyPr>
          <a:lstStyle/>
          <a:p>
            <a:r>
              <a:rPr lang="pl-PL" sz="2200" b="1" dirty="0" smtClean="0">
                <a:solidFill>
                  <a:srgbClr val="19E7CE"/>
                </a:solidFill>
                <a:latin typeface="Comic Sans MS" pitchFamily="66" charset="0"/>
              </a:rPr>
              <a:t>plaża miejska</a:t>
            </a:r>
            <a:endParaRPr lang="pl-PL" sz="2200" b="1" dirty="0">
              <a:solidFill>
                <a:srgbClr val="19E7CE"/>
              </a:solidFill>
              <a:latin typeface="Comic Sans MS" pitchFamily="66" charset="0"/>
            </a:endParaRPr>
          </a:p>
        </p:txBody>
      </p:sp>
      <p:pic>
        <p:nvPicPr>
          <p:cNvPr id="10" name="Obraz 9" descr="IMG-20200524-WA0001.jpg"/>
          <p:cNvPicPr>
            <a:picLocks noChangeAspect="1"/>
          </p:cNvPicPr>
          <p:nvPr/>
        </p:nvPicPr>
        <p:blipFill>
          <a:blip r:embed="rId5" cstate="print"/>
          <a:stretch>
            <a:fillRect/>
          </a:stretch>
        </p:blipFill>
        <p:spPr>
          <a:xfrm rot="21120314">
            <a:off x="1649420" y="5580112"/>
            <a:ext cx="2976331" cy="223224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92696" y="683568"/>
            <a:ext cx="5688632" cy="1728192"/>
          </a:xfrm>
        </p:spPr>
        <p:txBody>
          <a:bodyPr>
            <a:normAutofit/>
          </a:bodyPr>
          <a:lstStyle/>
          <a:p>
            <a:r>
              <a:rPr lang="pl-PL" sz="4000" b="1" dirty="0" smtClean="0">
                <a:solidFill>
                  <a:srgbClr val="FF0066"/>
                </a:solidFill>
                <a:latin typeface="Comic Sans MS" pitchFamily="66" charset="0"/>
              </a:rPr>
              <a:t>Moje ulubione miejsca</a:t>
            </a:r>
            <a:endParaRPr lang="pl-PL" sz="4000" b="1" dirty="0">
              <a:solidFill>
                <a:srgbClr val="FF0066"/>
              </a:solidFill>
              <a:latin typeface="Comic Sans MS" pitchFamily="66" charset="0"/>
            </a:endParaRPr>
          </a:p>
        </p:txBody>
      </p:sp>
      <p:sp>
        <p:nvSpPr>
          <p:cNvPr id="3" name="Symbol zastępczy zawartości 2"/>
          <p:cNvSpPr>
            <a:spLocks noGrp="1"/>
          </p:cNvSpPr>
          <p:nvPr>
            <p:ph idx="1"/>
          </p:nvPr>
        </p:nvSpPr>
        <p:spPr>
          <a:xfrm>
            <a:off x="548680" y="2411760"/>
            <a:ext cx="5688632" cy="6264696"/>
          </a:xfrm>
        </p:spPr>
        <p:txBody>
          <a:bodyPr>
            <a:normAutofit/>
          </a:bodyPr>
          <a:lstStyle/>
          <a:p>
            <a:pPr algn="just">
              <a:buNone/>
            </a:pPr>
            <a:r>
              <a:rPr lang="pl-PL" sz="2200" dirty="0" smtClean="0">
                <a:solidFill>
                  <a:schemeClr val="bg1"/>
                </a:solidFill>
                <a:latin typeface="Andalus" pitchFamily="18" charset="-78"/>
                <a:cs typeface="Andalus" pitchFamily="18" charset="-78"/>
              </a:rPr>
              <a:t>	Moje ulubione miejsce? Jest ich kilka. Jest to miejsce, w którym w jako jedynym rosną razem trzy kolory kasztana. Biały, czerwony i żółty. Dlaczego jeszcze to miejsce jest wyjątkowe? Moja mama kiedy była dzieckiem zawsze przychodziła w to miejsce zbierać kasztany. Kiedy zamieszkałam w Choszcznie, każdego roku we wrześniu, mama zabierała mnie tam i wspólnie szukałyśmy i zbierałyśmy kasztany. Tak jest do dziś. To taka nasza tradycja. Mama ma sentyment do tego miejsca, a mi się to też bardzo spodobało. Niestety to miejsce nie jest już takie piękne jak kiedyś ponieważ wycięto dużo drzew. Z tego powodu jesienią jest też mało kasztanów do zbierania, ale i tak lubimy chodzić tam razem. </a:t>
            </a:r>
            <a:endParaRPr lang="pl-PL" sz="2200" dirty="0">
              <a:solidFill>
                <a:schemeClr val="bg1"/>
              </a:solidFill>
              <a:latin typeface="Andalus" pitchFamily="18" charset="-78"/>
              <a:cs typeface="Andalus" pitchFamily="18" charset="-78"/>
            </a:endParaRPr>
          </a:p>
        </p:txBody>
      </p:sp>
      <p:sp>
        <p:nvSpPr>
          <p:cNvPr id="5" name="pole tekstowe 4"/>
          <p:cNvSpPr txBox="1"/>
          <p:nvPr/>
        </p:nvSpPr>
        <p:spPr>
          <a:xfrm>
            <a:off x="5229200" y="8244408"/>
            <a:ext cx="122413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48</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JJJJHHLLLLGGG</a:t>
            </a:r>
            <a:endParaRPr lang="pl-PL" dirty="0"/>
          </a:p>
        </p:txBody>
      </p:sp>
      <p:sp>
        <p:nvSpPr>
          <p:cNvPr id="3" name="Symbol zastępczy zawartości 2"/>
          <p:cNvSpPr>
            <a:spLocks noGrp="1"/>
          </p:cNvSpPr>
          <p:nvPr>
            <p:ph idx="1"/>
          </p:nvPr>
        </p:nvSpPr>
        <p:spPr>
          <a:xfrm>
            <a:off x="692696" y="755576"/>
            <a:ext cx="5760640" cy="8064896"/>
          </a:xfrm>
        </p:spPr>
        <p:txBody>
          <a:bodyPr>
            <a:normAutofit/>
          </a:bodyPr>
          <a:lstStyle/>
          <a:p>
            <a:pPr algn="just">
              <a:buNone/>
            </a:pPr>
            <a:r>
              <a:rPr lang="pl-PL" sz="2200" dirty="0" smtClean="0">
                <a:solidFill>
                  <a:schemeClr val="bg1"/>
                </a:solidFill>
                <a:latin typeface="Andalus" pitchFamily="18" charset="-78"/>
                <a:cs typeface="Andalus" pitchFamily="18" charset="-78"/>
              </a:rPr>
              <a:t>	Początki Choszczna należy wiązać z osadnictwem słowiańskim, poprzedzającym lokację miasta. Dokument z 1364 roku wymienia grodzisko znajdujące się poza miejskimi murami. Dopiero po umocnieniu się władzy margrabiów i zakończeniu wojen </a:t>
            </a:r>
            <a:r>
              <a:rPr lang="pl-PL" sz="2200" dirty="0" err="1" smtClean="0">
                <a:solidFill>
                  <a:schemeClr val="bg1"/>
                </a:solidFill>
                <a:latin typeface="Andalus" pitchFamily="18" charset="-78"/>
                <a:cs typeface="Andalus" pitchFamily="18" charset="-78"/>
              </a:rPr>
              <a:t>pomorsko-branderburskich</a:t>
            </a:r>
            <a:r>
              <a:rPr lang="pl-PL" sz="2200" dirty="0" smtClean="0">
                <a:solidFill>
                  <a:schemeClr val="bg1"/>
                </a:solidFill>
                <a:latin typeface="Andalus" pitchFamily="18" charset="-78"/>
                <a:cs typeface="Andalus" pitchFamily="18" charset="-78"/>
              </a:rPr>
              <a:t> doszło do lokacji miasta na prawie magdeburskim, na wzór miasta </a:t>
            </a:r>
            <a:r>
              <a:rPr lang="pl-PL" sz="2200" dirty="0" err="1" smtClean="0">
                <a:solidFill>
                  <a:schemeClr val="bg1"/>
                </a:solidFill>
                <a:latin typeface="Andalus" pitchFamily="18" charset="-78"/>
                <a:cs typeface="Andalus" pitchFamily="18" charset="-78"/>
              </a:rPr>
              <a:t>Tangermunde</a:t>
            </a:r>
            <a:r>
              <a:rPr lang="pl-PL" sz="2200" dirty="0" smtClean="0">
                <a:solidFill>
                  <a:schemeClr val="bg1"/>
                </a:solidFill>
                <a:latin typeface="Andalus" pitchFamily="18" charset="-78"/>
                <a:cs typeface="Andalus" pitchFamily="18" charset="-78"/>
              </a:rPr>
              <a:t> w Starej Marchii. Po wygaśnięciu panującej w Brandenburgii dynastii </a:t>
            </a:r>
            <a:r>
              <a:rPr lang="pl-PL" sz="2200" dirty="0" err="1" smtClean="0">
                <a:solidFill>
                  <a:schemeClr val="bg1"/>
                </a:solidFill>
                <a:latin typeface="Andalus" pitchFamily="18" charset="-78"/>
                <a:cs typeface="Andalus" pitchFamily="18" charset="-78"/>
              </a:rPr>
              <a:t>askańskiej</a:t>
            </a:r>
            <a:r>
              <a:rPr lang="pl-PL" sz="2200" dirty="0" smtClean="0">
                <a:solidFill>
                  <a:schemeClr val="bg1"/>
                </a:solidFill>
                <a:latin typeface="Andalus" pitchFamily="18" charset="-78"/>
                <a:cs typeface="Andalus" pitchFamily="18" charset="-78"/>
              </a:rPr>
              <a:t> w 1319 wybuchła wojna o przynależność regionu i zajął go książę </a:t>
            </a:r>
            <a:r>
              <a:rPr lang="pl-PL" sz="2200" dirty="0" err="1" smtClean="0">
                <a:solidFill>
                  <a:schemeClr val="bg1"/>
                </a:solidFill>
                <a:latin typeface="Andalus" pitchFamily="18" charset="-78"/>
                <a:cs typeface="Andalus" pitchFamily="18" charset="-78"/>
              </a:rPr>
              <a:t>wołogowski</a:t>
            </a:r>
            <a:r>
              <a:rPr lang="pl-PL" sz="2200" dirty="0" smtClean="0">
                <a:solidFill>
                  <a:schemeClr val="bg1"/>
                </a:solidFill>
                <a:latin typeface="Andalus" pitchFamily="18" charset="-78"/>
                <a:cs typeface="Andalus" pitchFamily="18" charset="-78"/>
              </a:rPr>
              <a:t> Warcisław IV, w pobliskich Lipianach nadając przywilej handlowy dla miasta. Do 1326 roku ponownie w składzie Marchii Brandenburskiej. </a:t>
            </a:r>
          </a:p>
          <a:p>
            <a:pPr algn="just">
              <a:buNone/>
            </a:pPr>
            <a:r>
              <a:rPr lang="pl-PL" sz="2200" dirty="0" smtClean="0">
                <a:solidFill>
                  <a:schemeClr val="bg1"/>
                </a:solidFill>
                <a:latin typeface="Andalus" pitchFamily="18" charset="-78"/>
                <a:cs typeface="Andalus" pitchFamily="18" charset="-78"/>
              </a:rPr>
              <a:t>	W okresie rozkwitu gospodarczego i politycznego XIV i XV w., zabudowę miasta tworzyły: czworoboczny rynek, plan czterech ulic głównych i poprzecznych, system fortyfikacyjny.</a:t>
            </a:r>
          </a:p>
          <a:p>
            <a:pPr algn="just">
              <a:buNone/>
            </a:pPr>
            <a:r>
              <a:rPr lang="pl-PL" sz="2200" dirty="0" smtClean="0">
                <a:solidFill>
                  <a:schemeClr val="bg1"/>
                </a:solidFill>
                <a:latin typeface="Andalus" pitchFamily="18" charset="-78"/>
                <a:cs typeface="Andalus" pitchFamily="18" charset="-78"/>
              </a:rPr>
              <a:t>  						    	                            					        4</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az 4" descr="images1Y7YHG1S.jpg"/>
          <p:cNvPicPr>
            <a:picLocks noChangeAspect="1"/>
          </p:cNvPicPr>
          <p:nvPr/>
        </p:nvPicPr>
        <p:blipFill>
          <a:blip r:embed="rId2" cstate="print"/>
          <a:stretch>
            <a:fillRect/>
          </a:stretch>
        </p:blipFill>
        <p:spPr>
          <a:xfrm>
            <a:off x="1556792" y="755576"/>
            <a:ext cx="4176464" cy="2395920"/>
          </a:xfrm>
          <a:prstGeom prst="rect">
            <a:avLst/>
          </a:prstGeom>
        </p:spPr>
      </p:pic>
      <p:pic>
        <p:nvPicPr>
          <p:cNvPr id="6" name="Obraz 5" descr="IMG-20200516-WA0005.jpg"/>
          <p:cNvPicPr>
            <a:picLocks noChangeAspect="1"/>
          </p:cNvPicPr>
          <p:nvPr/>
        </p:nvPicPr>
        <p:blipFill>
          <a:blip r:embed="rId3" cstate="print"/>
          <a:stretch>
            <a:fillRect/>
          </a:stretch>
        </p:blipFill>
        <p:spPr>
          <a:xfrm rot="21132494">
            <a:off x="2928335" y="4273072"/>
            <a:ext cx="3188973" cy="2391730"/>
          </a:xfrm>
          <a:prstGeom prst="rect">
            <a:avLst/>
          </a:prstGeom>
        </p:spPr>
      </p:pic>
      <p:pic>
        <p:nvPicPr>
          <p:cNvPr id="8" name="Obraz 7" descr="IMG-20200516-WA0012.jpg"/>
          <p:cNvPicPr>
            <a:picLocks noChangeAspect="1"/>
          </p:cNvPicPr>
          <p:nvPr/>
        </p:nvPicPr>
        <p:blipFill>
          <a:blip r:embed="rId4" cstate="print"/>
          <a:stretch>
            <a:fillRect/>
          </a:stretch>
        </p:blipFill>
        <p:spPr>
          <a:xfrm rot="455261">
            <a:off x="2950445" y="6795761"/>
            <a:ext cx="2160240" cy="1620180"/>
          </a:xfrm>
          <a:prstGeom prst="rect">
            <a:avLst/>
          </a:prstGeom>
        </p:spPr>
      </p:pic>
      <p:sp>
        <p:nvSpPr>
          <p:cNvPr id="9" name="pole tekstowe 8"/>
          <p:cNvSpPr txBox="1"/>
          <p:nvPr/>
        </p:nvSpPr>
        <p:spPr>
          <a:xfrm>
            <a:off x="1196752" y="3203848"/>
            <a:ext cx="4824536" cy="430887"/>
          </a:xfrm>
          <a:prstGeom prst="rect">
            <a:avLst/>
          </a:prstGeom>
          <a:noFill/>
        </p:spPr>
        <p:txBody>
          <a:bodyPr wrap="square" rtlCol="0">
            <a:spAutoFit/>
          </a:bodyPr>
          <a:lstStyle/>
          <a:p>
            <a:r>
              <a:rPr lang="pl-PL" sz="2200" dirty="0" smtClean="0">
                <a:solidFill>
                  <a:srgbClr val="FF0066"/>
                </a:solidFill>
                <a:latin typeface="Andalus" pitchFamily="18" charset="-78"/>
                <a:cs typeface="Andalus" pitchFamily="18" charset="-78"/>
              </a:rPr>
              <a:t>ul. Piastowska przed II wojną światową</a:t>
            </a:r>
            <a:endParaRPr lang="pl-PL" sz="2200" dirty="0">
              <a:solidFill>
                <a:srgbClr val="FF0066"/>
              </a:solidFill>
              <a:latin typeface="Andalus" pitchFamily="18" charset="-78"/>
              <a:cs typeface="Andalus" pitchFamily="18" charset="-78"/>
            </a:endParaRPr>
          </a:p>
        </p:txBody>
      </p:sp>
      <p:sp>
        <p:nvSpPr>
          <p:cNvPr id="14" name="pole tekstowe 13"/>
          <p:cNvSpPr txBox="1"/>
          <p:nvPr/>
        </p:nvSpPr>
        <p:spPr>
          <a:xfrm>
            <a:off x="5301208" y="8316416"/>
            <a:ext cx="1152128"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49</a:t>
            </a:r>
            <a:endParaRPr lang="pl-PL" sz="2200" dirty="0">
              <a:solidFill>
                <a:schemeClr val="bg1"/>
              </a:solidFill>
              <a:latin typeface="Andalus" pitchFamily="18" charset="-78"/>
              <a:cs typeface="Andalus" pitchFamily="18" charset="-78"/>
            </a:endParaRPr>
          </a:p>
        </p:txBody>
      </p:sp>
      <p:pic>
        <p:nvPicPr>
          <p:cNvPr id="10" name="Obraz 9" descr="IMG_20200417_160656.jpg"/>
          <p:cNvPicPr>
            <a:picLocks noChangeAspect="1"/>
          </p:cNvPicPr>
          <p:nvPr/>
        </p:nvPicPr>
        <p:blipFill>
          <a:blip r:embed="rId5" cstate="print"/>
          <a:stretch>
            <a:fillRect/>
          </a:stretch>
        </p:blipFill>
        <p:spPr>
          <a:xfrm>
            <a:off x="1052736" y="3635896"/>
            <a:ext cx="2294874" cy="3059832"/>
          </a:xfrm>
          <a:prstGeom prst="rect">
            <a:avLst/>
          </a:prstGeom>
        </p:spPr>
      </p:pic>
      <p:pic>
        <p:nvPicPr>
          <p:cNvPr id="11" name="Obraz 10" descr="IMG-20200516-WA0011.jpg"/>
          <p:cNvPicPr>
            <a:picLocks noChangeAspect="1"/>
          </p:cNvPicPr>
          <p:nvPr/>
        </p:nvPicPr>
        <p:blipFill>
          <a:blip r:embed="rId6" cstate="print"/>
          <a:stretch>
            <a:fillRect/>
          </a:stretch>
        </p:blipFill>
        <p:spPr>
          <a:xfrm rot="20998619">
            <a:off x="1028882" y="6037639"/>
            <a:ext cx="2084851" cy="156363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IMG_20200417_154113.jpg"/>
          <p:cNvPicPr>
            <a:picLocks noGrp="1" noChangeAspect="1"/>
          </p:cNvPicPr>
          <p:nvPr>
            <p:ph idx="1"/>
          </p:nvPr>
        </p:nvPicPr>
        <p:blipFill>
          <a:blip r:embed="rId2" cstate="print"/>
          <a:stretch>
            <a:fillRect/>
          </a:stretch>
        </p:blipFill>
        <p:spPr>
          <a:xfrm>
            <a:off x="2420888" y="6228184"/>
            <a:ext cx="3600400" cy="1910407"/>
          </a:xfrm>
        </p:spPr>
      </p:pic>
      <p:sp>
        <p:nvSpPr>
          <p:cNvPr id="5" name="pole tekstowe 4"/>
          <p:cNvSpPr txBox="1"/>
          <p:nvPr/>
        </p:nvSpPr>
        <p:spPr>
          <a:xfrm>
            <a:off x="836712" y="1115616"/>
            <a:ext cx="2736304" cy="1785104"/>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Promenada nad jeziorem to najlepsze miejsce na spacery w Choszcznie. Można iść na długi spacer </a:t>
            </a:r>
            <a:endParaRPr lang="pl-PL" sz="2200" dirty="0">
              <a:solidFill>
                <a:schemeClr val="bg1"/>
              </a:solidFill>
              <a:latin typeface="Andalus" pitchFamily="18" charset="-78"/>
              <a:cs typeface="Andalus" pitchFamily="18" charset="-78"/>
            </a:endParaRPr>
          </a:p>
        </p:txBody>
      </p:sp>
      <p:sp>
        <p:nvSpPr>
          <p:cNvPr id="6" name="pole tekstowe 5"/>
          <p:cNvSpPr txBox="1"/>
          <p:nvPr/>
        </p:nvSpPr>
        <p:spPr>
          <a:xfrm>
            <a:off x="836712" y="2843808"/>
            <a:ext cx="5400600" cy="1446550"/>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wokół jeziora albo posiedzieć na ławce i obserwować łabędzie albo kaczki, które często się ganiają :). Bardzo lubię je karmić. </a:t>
            </a:r>
          </a:p>
          <a:p>
            <a:endParaRPr lang="pl-PL" sz="2200" dirty="0">
              <a:solidFill>
                <a:schemeClr val="bg1"/>
              </a:solidFill>
              <a:latin typeface="Andalus" pitchFamily="18" charset="-78"/>
              <a:cs typeface="Andalus" pitchFamily="18" charset="-78"/>
            </a:endParaRPr>
          </a:p>
        </p:txBody>
      </p:sp>
      <p:pic>
        <p:nvPicPr>
          <p:cNvPr id="7" name="Obraz 6" descr="IMG_20180816_192431.jpg"/>
          <p:cNvPicPr>
            <a:picLocks noChangeAspect="1"/>
          </p:cNvPicPr>
          <p:nvPr/>
        </p:nvPicPr>
        <p:blipFill>
          <a:blip r:embed="rId3" cstate="print"/>
          <a:stretch>
            <a:fillRect/>
          </a:stretch>
        </p:blipFill>
        <p:spPr>
          <a:xfrm>
            <a:off x="908720" y="4067944"/>
            <a:ext cx="3284984" cy="1847804"/>
          </a:xfrm>
          <a:prstGeom prst="rect">
            <a:avLst/>
          </a:prstGeom>
        </p:spPr>
      </p:pic>
      <p:pic>
        <p:nvPicPr>
          <p:cNvPr id="8" name="Obraz 7" descr="IMG_20200417_160058.jpg"/>
          <p:cNvPicPr>
            <a:picLocks noChangeAspect="1"/>
          </p:cNvPicPr>
          <p:nvPr/>
        </p:nvPicPr>
        <p:blipFill>
          <a:blip r:embed="rId4" cstate="print"/>
          <a:stretch>
            <a:fillRect/>
          </a:stretch>
        </p:blipFill>
        <p:spPr>
          <a:xfrm>
            <a:off x="3933056" y="1187624"/>
            <a:ext cx="1943697" cy="1634534"/>
          </a:xfrm>
          <a:prstGeom prst="rect">
            <a:avLst/>
          </a:prstGeom>
        </p:spPr>
      </p:pic>
      <p:sp>
        <p:nvSpPr>
          <p:cNvPr id="9" name="pole tekstowe 8"/>
          <p:cNvSpPr txBox="1"/>
          <p:nvPr/>
        </p:nvSpPr>
        <p:spPr>
          <a:xfrm>
            <a:off x="5661248" y="8316416"/>
            <a:ext cx="936104" cy="430887"/>
          </a:xfrm>
          <a:prstGeom prst="rect">
            <a:avLst/>
          </a:prstGeom>
          <a:noFill/>
        </p:spPr>
        <p:txBody>
          <a:bodyPr wrap="square" rtlCol="0">
            <a:spAutoFit/>
          </a:bodyPr>
          <a:lstStyle/>
          <a:p>
            <a:r>
              <a:rPr lang="pl-PL" sz="2200" dirty="0" smtClean="0">
                <a:solidFill>
                  <a:schemeClr val="bg1"/>
                </a:solidFill>
              </a:rPr>
              <a:t>     50</a:t>
            </a:r>
            <a:endParaRPr lang="pl-PL" sz="220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8680" y="1043609"/>
            <a:ext cx="5616624" cy="7124610"/>
          </a:xfrm>
        </p:spPr>
        <p:txBody>
          <a:bodyPr>
            <a:normAutofit/>
          </a:bodyPr>
          <a:lstStyle/>
          <a:p>
            <a:pPr algn="just">
              <a:buNone/>
            </a:pPr>
            <a:r>
              <a:rPr lang="pl-PL" sz="2200" dirty="0" smtClean="0">
                <a:solidFill>
                  <a:schemeClr val="bg1"/>
                </a:solidFill>
                <a:latin typeface="Andalus" pitchFamily="18" charset="-78"/>
                <a:cs typeface="Andalus" pitchFamily="18" charset="-78"/>
              </a:rPr>
              <a:t>	Kolejne moje ulubione miejsca mają związek z tym co bardzo lubię robić w wolnym czasie. Czytam, </a:t>
            </a:r>
            <a:r>
              <a:rPr lang="pl-PL" sz="2200" dirty="0" err="1" smtClean="0">
                <a:solidFill>
                  <a:schemeClr val="bg1"/>
                </a:solidFill>
                <a:latin typeface="Andalus" pitchFamily="18" charset="-78"/>
                <a:cs typeface="Andalus" pitchFamily="18" charset="-78"/>
              </a:rPr>
              <a:t>czytam</a:t>
            </a:r>
            <a:r>
              <a:rPr lang="pl-PL" sz="2200" dirty="0" smtClean="0">
                <a:solidFill>
                  <a:schemeClr val="bg1"/>
                </a:solidFill>
                <a:latin typeface="Andalus" pitchFamily="18" charset="-78"/>
                <a:cs typeface="Andalus" pitchFamily="18" charset="-78"/>
              </a:rPr>
              <a:t>  i czytam. Dlatego lubię bibliotekę, w której wypożyczam książki. Jednak oprócz czytania lubię też mieć książki, dlatego regularnie kupuję je w księgarni „Pegaz” w Choszcznie. </a:t>
            </a:r>
            <a:endParaRPr lang="pl-PL" sz="2200" dirty="0">
              <a:solidFill>
                <a:schemeClr val="bg1"/>
              </a:solidFill>
              <a:latin typeface="Andalus" pitchFamily="18" charset="-78"/>
              <a:cs typeface="Andalus" pitchFamily="18" charset="-78"/>
            </a:endParaRPr>
          </a:p>
        </p:txBody>
      </p:sp>
      <p:pic>
        <p:nvPicPr>
          <p:cNvPr id="4" name="Obraz 3" descr="IMG_20200417_160710.jpg"/>
          <p:cNvPicPr>
            <a:picLocks noChangeAspect="1"/>
          </p:cNvPicPr>
          <p:nvPr/>
        </p:nvPicPr>
        <p:blipFill>
          <a:blip r:embed="rId2" cstate="print"/>
          <a:stretch>
            <a:fillRect/>
          </a:stretch>
        </p:blipFill>
        <p:spPr>
          <a:xfrm>
            <a:off x="980728" y="6300192"/>
            <a:ext cx="3528392" cy="2049692"/>
          </a:xfrm>
          <a:prstGeom prst="rect">
            <a:avLst/>
          </a:prstGeom>
        </p:spPr>
      </p:pic>
      <p:pic>
        <p:nvPicPr>
          <p:cNvPr id="5" name="Obraz 4" descr="IMG-20200523-WA0000.jpg"/>
          <p:cNvPicPr>
            <a:picLocks noChangeAspect="1"/>
          </p:cNvPicPr>
          <p:nvPr/>
        </p:nvPicPr>
        <p:blipFill>
          <a:blip r:embed="rId3" cstate="print"/>
          <a:stretch>
            <a:fillRect/>
          </a:stretch>
        </p:blipFill>
        <p:spPr>
          <a:xfrm rot="16200000">
            <a:off x="3266728" y="3150096"/>
            <a:ext cx="2088232" cy="3203848"/>
          </a:xfrm>
          <a:prstGeom prst="rect">
            <a:avLst/>
          </a:prstGeom>
        </p:spPr>
      </p:pic>
      <p:sp>
        <p:nvSpPr>
          <p:cNvPr id="6" name="pole tekstowe 5"/>
          <p:cNvSpPr txBox="1"/>
          <p:nvPr/>
        </p:nvSpPr>
        <p:spPr>
          <a:xfrm>
            <a:off x="5517232" y="8244408"/>
            <a:ext cx="1008112"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51</a:t>
            </a:r>
            <a:endParaRPr lang="pl-PL" sz="2200" dirty="0">
              <a:solidFill>
                <a:schemeClr val="bg1"/>
              </a:solidFill>
              <a:latin typeface="Andalus" pitchFamily="18" charset="-78"/>
              <a:cs typeface="Andalus" pitchFamily="18" charset="-7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42900" y="683568"/>
            <a:ext cx="6172200" cy="1656184"/>
          </a:xfrm>
        </p:spPr>
        <p:txBody>
          <a:bodyPr>
            <a:normAutofit/>
          </a:bodyPr>
          <a:lstStyle/>
          <a:p>
            <a:r>
              <a:rPr lang="pl-PL" sz="4000" b="1" dirty="0" smtClean="0">
                <a:solidFill>
                  <a:srgbClr val="FF0066"/>
                </a:solidFill>
                <a:latin typeface="Comic Sans MS" pitchFamily="66" charset="0"/>
              </a:rPr>
              <a:t>Zakończenie</a:t>
            </a:r>
            <a:endParaRPr lang="pl-PL" sz="4000" b="1" dirty="0">
              <a:solidFill>
                <a:srgbClr val="FF0066"/>
              </a:solidFill>
              <a:latin typeface="Comic Sans MS" pitchFamily="66" charset="0"/>
            </a:endParaRPr>
          </a:p>
        </p:txBody>
      </p:sp>
      <p:sp>
        <p:nvSpPr>
          <p:cNvPr id="3" name="Symbol zastępczy zawartości 2"/>
          <p:cNvSpPr>
            <a:spLocks noGrp="1"/>
          </p:cNvSpPr>
          <p:nvPr>
            <p:ph idx="1"/>
          </p:nvPr>
        </p:nvSpPr>
        <p:spPr>
          <a:xfrm>
            <a:off x="404664" y="2195736"/>
            <a:ext cx="5832648" cy="6480720"/>
          </a:xfrm>
        </p:spPr>
        <p:txBody>
          <a:bodyPr>
            <a:normAutofit lnSpcReduction="10000"/>
          </a:bodyPr>
          <a:lstStyle/>
          <a:p>
            <a:pPr algn="just">
              <a:buNone/>
            </a:pPr>
            <a:r>
              <a:rPr lang="pl-PL" sz="2200" dirty="0" smtClean="0">
                <a:solidFill>
                  <a:schemeClr val="bg1"/>
                </a:solidFill>
                <a:latin typeface="Andalus" pitchFamily="18" charset="-78"/>
                <a:cs typeface="Andalus" pitchFamily="18" charset="-78"/>
              </a:rPr>
              <a:t>	Choszczno ma niesamowitą przeszłość. Zgłębiając się w historię miasta można dowiedzieć się wiele ciekawych rzeczy. W wyobraźni można przenieść się do średniowiecznego Choszczna albo do przedwojennego </a:t>
            </a:r>
            <a:r>
              <a:rPr lang="pl-PL" sz="2200" dirty="0" err="1" smtClean="0">
                <a:solidFill>
                  <a:schemeClr val="bg1"/>
                </a:solidFill>
                <a:latin typeface="Andalus" pitchFamily="18" charset="-78"/>
                <a:cs typeface="Andalus" pitchFamily="18" charset="-78"/>
              </a:rPr>
              <a:t>Arnswalde</a:t>
            </a:r>
            <a:r>
              <a:rPr lang="pl-PL" sz="2200" dirty="0" smtClean="0">
                <a:solidFill>
                  <a:schemeClr val="bg1"/>
                </a:solidFill>
                <a:latin typeface="Andalus" pitchFamily="18" charset="-78"/>
                <a:cs typeface="Andalus" pitchFamily="18" charset="-78"/>
              </a:rPr>
              <a:t>. Oglądając zdjęcia zachwycałam się pięknem tego miasta. I szczerze mówiąc kiedy robiłam porównanie jak wyglądało miasto kiedyś a jak teraz to muszę przyznać, że kiedyś miasto to było o wiele ładniejsze. Bardzo bym chciała cofnąć się w czasie i przejść uliczkami przedwojennego </a:t>
            </a:r>
            <a:r>
              <a:rPr lang="pl-PL" sz="2200" dirty="0" err="1" smtClean="0">
                <a:solidFill>
                  <a:schemeClr val="bg1"/>
                </a:solidFill>
                <a:latin typeface="Andalus" pitchFamily="18" charset="-78"/>
                <a:cs typeface="Andalus" pitchFamily="18" charset="-78"/>
              </a:rPr>
              <a:t>Arnswalde</a:t>
            </a:r>
            <a:r>
              <a:rPr lang="pl-PL" sz="2200" dirty="0" smtClean="0">
                <a:solidFill>
                  <a:schemeClr val="bg1"/>
                </a:solidFill>
                <a:latin typeface="Andalus" pitchFamily="18" charset="-78"/>
                <a:cs typeface="Andalus" pitchFamily="18" charset="-78"/>
              </a:rPr>
              <a:t>. Zachwyciły mnie przepiękne kamienice,  wozy z końmi, przestronny rynek i drewniany mostek. Obok szpitala stał również śliczny budynek, wyglądał jak pałacyk. Ale kiedy czytałam opis Choszczna zaraz po wojnie w 1945 roku bardzo zrobiło mi się przykro, bo wyobraziłam sobie ten ponury obraz miasta. </a:t>
            </a: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517232" y="8244408"/>
            <a:ext cx="1008112"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a:t>
            </a:r>
            <a:r>
              <a:rPr lang="pl-PL" sz="2200" dirty="0" smtClean="0">
                <a:solidFill>
                  <a:schemeClr val="bg1"/>
                </a:solidFill>
                <a:latin typeface="Andalus" pitchFamily="18" charset="-78"/>
                <a:cs typeface="Andalus" pitchFamily="18" charset="-78"/>
              </a:rPr>
              <a:t>      52</a:t>
            </a:r>
            <a:endParaRPr lang="pl-PL" sz="2200" dirty="0">
              <a:solidFill>
                <a:schemeClr val="bg1"/>
              </a:solidFill>
              <a:latin typeface="Andalus" pitchFamily="18" charset="-78"/>
              <a:cs typeface="Andalus" pitchFamily="18" charset="-7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04664" y="1403648"/>
            <a:ext cx="5904656" cy="5760639"/>
          </a:xfrm>
        </p:spPr>
        <p:txBody>
          <a:bodyPr>
            <a:normAutofit/>
          </a:bodyPr>
          <a:lstStyle/>
          <a:p>
            <a:pPr algn="just">
              <a:buNone/>
            </a:pPr>
            <a:r>
              <a:rPr lang="pl-PL" sz="2200" dirty="0" smtClean="0">
                <a:solidFill>
                  <a:schemeClr val="bg1"/>
                </a:solidFill>
                <a:latin typeface="Andalus" pitchFamily="18" charset="-78"/>
                <a:cs typeface="Andalus" pitchFamily="18" charset="-78"/>
              </a:rPr>
              <a:t>	Te zniszczone, zbombardowane kamienice. Przerażający widok a zarazem smutny, że tak piękne miasto zostało całkowicie zniszczone. Wojna jest okrutna. Niszczy wszystko co dobre i piękne. Choszczno szybko stanęło na nogi. W miejsce zburzonych kamienic wybudowano nowe bloki. I chociaż nadaj uważam, że Choszczno jest przyjemnym miastem, bo dużo uroku dodaje mu jezioro w centrum miasta, to jednak tęsknię za tym Choszcznem z przed 100 lat.</a:t>
            </a: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661248" y="8316416"/>
            <a:ext cx="792088"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53</a:t>
            </a:r>
            <a:endParaRPr lang="pl-PL" sz="2200" dirty="0">
              <a:solidFill>
                <a:schemeClr val="bg1"/>
              </a:solidFill>
              <a:latin typeface="Andalus" pitchFamily="18" charset="-78"/>
              <a:cs typeface="Andalus" pitchFamily="18" charset="-7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42900" y="683568"/>
            <a:ext cx="6172200" cy="1440160"/>
          </a:xfrm>
        </p:spPr>
        <p:txBody>
          <a:bodyPr>
            <a:normAutofit/>
          </a:bodyPr>
          <a:lstStyle/>
          <a:p>
            <a:r>
              <a:rPr lang="pl-PL" sz="4000" b="1" dirty="0" smtClean="0">
                <a:solidFill>
                  <a:srgbClr val="19E7CE"/>
                </a:solidFill>
                <a:latin typeface="Comic Sans MS" pitchFamily="66" charset="0"/>
              </a:rPr>
              <a:t>Bibliografia</a:t>
            </a:r>
            <a:endParaRPr lang="pl-PL" sz="4000" b="1" dirty="0">
              <a:solidFill>
                <a:srgbClr val="19E7CE"/>
              </a:solidFill>
              <a:latin typeface="Comic Sans MS" pitchFamily="66" charset="0"/>
            </a:endParaRPr>
          </a:p>
        </p:txBody>
      </p:sp>
      <p:sp>
        <p:nvSpPr>
          <p:cNvPr id="3" name="Symbol zastępczy zawartości 2"/>
          <p:cNvSpPr>
            <a:spLocks noGrp="1"/>
          </p:cNvSpPr>
          <p:nvPr>
            <p:ph idx="1"/>
          </p:nvPr>
        </p:nvSpPr>
        <p:spPr/>
        <p:txBody>
          <a:bodyPr>
            <a:normAutofit/>
          </a:bodyPr>
          <a:lstStyle/>
          <a:p>
            <a:r>
              <a:rPr lang="pl-PL" sz="2200" dirty="0" smtClean="0">
                <a:solidFill>
                  <a:schemeClr val="bg1"/>
                </a:solidFill>
                <a:latin typeface="Andalus" pitchFamily="18" charset="-78"/>
                <a:cs typeface="Andalus" pitchFamily="18" charset="-78"/>
              </a:rPr>
              <a:t>„Ziemia Choszczeńska przeszłość i teraźniejszość” – praca zbiorowa pod redakcją Stanisława Laska</a:t>
            </a:r>
          </a:p>
          <a:p>
            <a:r>
              <a:rPr lang="pl-PL" sz="2200" dirty="0" smtClean="0">
                <a:solidFill>
                  <a:schemeClr val="bg1"/>
                </a:solidFill>
                <a:latin typeface="Andalus" pitchFamily="18" charset="-78"/>
                <a:cs typeface="Andalus" pitchFamily="18" charset="-78"/>
              </a:rPr>
              <a:t>Longina </a:t>
            </a:r>
            <a:r>
              <a:rPr lang="pl-PL" sz="2200" dirty="0" err="1" smtClean="0">
                <a:solidFill>
                  <a:schemeClr val="bg1"/>
                </a:solidFill>
                <a:latin typeface="Andalus" pitchFamily="18" charset="-78"/>
                <a:cs typeface="Andalus" pitchFamily="18" charset="-78"/>
              </a:rPr>
              <a:t>Walesiak</a:t>
            </a:r>
            <a:r>
              <a:rPr lang="pl-PL" sz="2200" dirty="0" smtClean="0">
                <a:solidFill>
                  <a:schemeClr val="bg1"/>
                </a:solidFill>
                <a:latin typeface="Andalus" pitchFamily="18" charset="-78"/>
                <a:cs typeface="Andalus" pitchFamily="18" charset="-78"/>
              </a:rPr>
              <a:t> (1925 – 2011) „Pierwsza Dama choszczeńskiej kultury” – Tomasz Wacław </a:t>
            </a:r>
            <a:r>
              <a:rPr lang="pl-PL" sz="2200" dirty="0" err="1" smtClean="0">
                <a:solidFill>
                  <a:schemeClr val="bg1"/>
                </a:solidFill>
                <a:latin typeface="Andalus" pitchFamily="18" charset="-78"/>
                <a:cs typeface="Andalus" pitchFamily="18" charset="-78"/>
              </a:rPr>
              <a:t>Jabłecki</a:t>
            </a:r>
            <a:endParaRPr lang="pl-PL" sz="2200" dirty="0" smtClean="0">
              <a:solidFill>
                <a:schemeClr val="bg1"/>
              </a:solidFill>
              <a:latin typeface="Andalus" pitchFamily="18" charset="-78"/>
              <a:cs typeface="Andalus" pitchFamily="18" charset="-78"/>
            </a:endParaRPr>
          </a:p>
          <a:p>
            <a:r>
              <a:rPr lang="pl-PL" sz="2200" dirty="0" smtClean="0">
                <a:solidFill>
                  <a:schemeClr val="bg1"/>
                </a:solidFill>
                <a:latin typeface="Andalus" pitchFamily="18" charset="-78"/>
                <a:cs typeface="Andalus" pitchFamily="18" charset="-78"/>
              </a:rPr>
              <a:t>Internet</a:t>
            </a:r>
          </a:p>
          <a:p>
            <a:pPr>
              <a:buNone/>
            </a:pPr>
            <a:r>
              <a:rPr lang="pl-PL" sz="2200" dirty="0" smtClean="0">
                <a:solidFill>
                  <a:schemeClr val="bg1"/>
                </a:solidFill>
                <a:latin typeface="Andalus" pitchFamily="18" charset="-78"/>
                <a:cs typeface="Andalus" pitchFamily="18" charset="-78"/>
              </a:rPr>
              <a:t>	ZDJĘCIA</a:t>
            </a:r>
          </a:p>
          <a:p>
            <a:r>
              <a:rPr lang="pl-PL" sz="2200" dirty="0" smtClean="0">
                <a:solidFill>
                  <a:schemeClr val="bg1"/>
                </a:solidFill>
                <a:latin typeface="Andalus" pitchFamily="18" charset="-78"/>
                <a:cs typeface="Andalus" pitchFamily="18" charset="-78"/>
              </a:rPr>
              <a:t>Internet</a:t>
            </a:r>
          </a:p>
          <a:p>
            <a:r>
              <a:rPr lang="pl-PL" sz="2200" dirty="0" smtClean="0">
                <a:solidFill>
                  <a:schemeClr val="bg1"/>
                </a:solidFill>
                <a:latin typeface="Andalus" pitchFamily="18" charset="-78"/>
                <a:cs typeface="Andalus" pitchFamily="18" charset="-78"/>
              </a:rPr>
              <a:t>Zbiór własny</a:t>
            </a:r>
            <a:endParaRPr lang="pl-PL" sz="2200" dirty="0">
              <a:solidFill>
                <a:schemeClr val="bg1"/>
              </a:solidFill>
              <a:latin typeface="Andalus" pitchFamily="18" charset="-78"/>
              <a:cs typeface="Andalus" pitchFamily="18" charset="-78"/>
            </a:endParaRPr>
          </a:p>
        </p:txBody>
      </p:sp>
      <p:sp>
        <p:nvSpPr>
          <p:cNvPr id="4" name="pole tekstowe 3"/>
          <p:cNvSpPr txBox="1"/>
          <p:nvPr/>
        </p:nvSpPr>
        <p:spPr>
          <a:xfrm>
            <a:off x="5301208" y="8244408"/>
            <a:ext cx="1080120"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54</a:t>
            </a:r>
            <a:endParaRPr lang="pl-PL" sz="2200" dirty="0">
              <a:solidFill>
                <a:schemeClr val="bg1"/>
              </a:solidFill>
              <a:latin typeface="Andalus" pitchFamily="18" charset="-78"/>
              <a:cs typeface="Andalus" pitchFamily="18"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0688" y="899592"/>
            <a:ext cx="5688632" cy="7920880"/>
          </a:xfrm>
        </p:spPr>
        <p:txBody>
          <a:bodyPr>
            <a:normAutofit/>
          </a:bodyPr>
          <a:lstStyle/>
          <a:p>
            <a:pPr algn="just">
              <a:buNone/>
            </a:pPr>
            <a:r>
              <a:rPr lang="pl-PL" sz="2200" dirty="0" smtClean="0">
                <a:solidFill>
                  <a:schemeClr val="bg1"/>
                </a:solidFill>
                <a:latin typeface="Andalus" pitchFamily="18" charset="-78"/>
                <a:cs typeface="Andalus" pitchFamily="18" charset="-78"/>
              </a:rPr>
              <a:t>	Na rynku znajdował się kościół parafialny z cmentarzem, ratusz, dom handlowy, kramy i jatki. System obronny miasta składał się z murów kamienno-ceglanych, 36 czatowni,</a:t>
            </a:r>
          </a:p>
          <a:p>
            <a:pPr algn="just">
              <a:buNone/>
            </a:pPr>
            <a:r>
              <a:rPr lang="pl-PL" sz="2200" dirty="0" smtClean="0">
                <a:solidFill>
                  <a:schemeClr val="bg1"/>
                </a:solidFill>
                <a:latin typeface="Andalus" pitchFamily="18" charset="-78"/>
                <a:cs typeface="Andalus" pitchFamily="18" charset="-78"/>
              </a:rPr>
              <a:t>	 5 baszt obronnych i 3 bram: Wysokiej, Młyńskiej i Kamiennej. </a:t>
            </a:r>
          </a:p>
          <a:p>
            <a:pPr algn="just">
              <a:buNone/>
            </a:pPr>
            <a:r>
              <a:rPr lang="pl-PL" sz="2200" dirty="0" smtClean="0">
                <a:solidFill>
                  <a:schemeClr val="bg1"/>
                </a:solidFill>
                <a:latin typeface="Andalus" pitchFamily="18" charset="-78"/>
                <a:cs typeface="Andalus" pitchFamily="18" charset="-78"/>
              </a:rPr>
              <a:t>	W końcu XIII w. powstała rada miejska. Początkowo wybierano dwóch burmistrzów sprawujących swoją funkcję zamiennie przez okres jednego roku każdy. Rada kontrolowała finanse, miary i wagi. Zajmowała się posiadłościami miejskimi, ochroną przed pożarami i obronnością miasta. Wraz z nadaniem praw miejskich, samorząd uzyskał prawo do używania pieczęci i herbu. Najstarsze wizerunki herbu znalazły się na pieczęciach miejskich w XIV i XV w. Nawiązywał on do godła margrabiów brandenburskich z dynastii </a:t>
            </a:r>
            <a:r>
              <a:rPr lang="pl-PL" sz="2200" dirty="0" err="1" smtClean="0">
                <a:solidFill>
                  <a:schemeClr val="bg1"/>
                </a:solidFill>
                <a:latin typeface="Andalus" pitchFamily="18" charset="-78"/>
                <a:cs typeface="Andalus" pitchFamily="18" charset="-78"/>
              </a:rPr>
              <a:t>askańskiej</a:t>
            </a:r>
            <a:r>
              <a:rPr lang="pl-PL" sz="2200" dirty="0" smtClean="0">
                <a:solidFill>
                  <a:schemeClr val="bg1"/>
                </a:solidFill>
                <a:latin typeface="Andalus" pitchFamily="18" charset="-78"/>
                <a:cs typeface="Andalus" pitchFamily="18" charset="-78"/>
              </a:rPr>
              <a:t> oraz miejscowej tradycji.</a:t>
            </a:r>
          </a:p>
          <a:p>
            <a:pPr>
              <a:buNone/>
            </a:pPr>
            <a:r>
              <a:rPr lang="pl-PL" sz="2200" dirty="0" smtClean="0">
                <a:solidFill>
                  <a:schemeClr val="bg1"/>
                </a:solidFill>
                <a:latin typeface="Andalus" pitchFamily="18" charset="-78"/>
                <a:cs typeface="Andalus" pitchFamily="18" charset="-78"/>
              </a:rPr>
              <a:t>						     						         5</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mbol zastępczy zawartości 3" descr="jhgfd.png"/>
          <p:cNvPicPr>
            <a:picLocks noGrp="1" noChangeAspect="1"/>
          </p:cNvPicPr>
          <p:nvPr>
            <p:ph idx="1"/>
          </p:nvPr>
        </p:nvPicPr>
        <p:blipFill>
          <a:blip r:embed="rId2" cstate="print"/>
          <a:stretch>
            <a:fillRect/>
          </a:stretch>
        </p:blipFill>
        <p:spPr>
          <a:xfrm>
            <a:off x="4239394" y="467544"/>
            <a:ext cx="2618606" cy="2376264"/>
          </a:xfrm>
        </p:spPr>
      </p:pic>
      <p:sp>
        <p:nvSpPr>
          <p:cNvPr id="6" name="pole tekstowe 5"/>
          <p:cNvSpPr txBox="1"/>
          <p:nvPr/>
        </p:nvSpPr>
        <p:spPr>
          <a:xfrm>
            <a:off x="1052736" y="1043608"/>
            <a:ext cx="3456384" cy="1107996"/>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Obecnie obowiązujący herb jest oparty na najstarszych wizerunkach.</a:t>
            </a:r>
            <a:endParaRPr lang="pl-PL" sz="2200" dirty="0">
              <a:solidFill>
                <a:schemeClr val="bg1"/>
              </a:solidFill>
              <a:latin typeface="Andalus" pitchFamily="18" charset="-78"/>
              <a:cs typeface="Andalus" pitchFamily="18" charset="-78"/>
            </a:endParaRPr>
          </a:p>
        </p:txBody>
      </p:sp>
      <p:sp>
        <p:nvSpPr>
          <p:cNvPr id="7" name="pole tekstowe 6"/>
          <p:cNvSpPr txBox="1"/>
          <p:nvPr/>
        </p:nvSpPr>
        <p:spPr>
          <a:xfrm>
            <a:off x="980728" y="2987824"/>
            <a:ext cx="5256584" cy="5509200"/>
          </a:xfrm>
          <a:prstGeom prst="rect">
            <a:avLst/>
          </a:prstGeom>
          <a:noFill/>
        </p:spPr>
        <p:txBody>
          <a:bodyPr wrap="square" rtlCol="0">
            <a:spAutoFit/>
          </a:bodyPr>
          <a:lstStyle/>
          <a:p>
            <a:pPr algn="just"/>
            <a:r>
              <a:rPr lang="pl-PL" sz="2200" dirty="0" smtClean="0">
                <a:solidFill>
                  <a:schemeClr val="bg1"/>
                </a:solidFill>
                <a:latin typeface="Andalus" pitchFamily="18" charset="-78"/>
                <a:cs typeface="Andalus" pitchFamily="18" charset="-78"/>
              </a:rPr>
              <a:t>Od 1373 roku ziemia Choszczeńska znalazła się we władaniu Korony Czeskiej. W 1402 roku zawarto w Krakowie porozumienie w sprawie sprzedaży miasta i regionu Polsce, jednakże ostatecznie miasto sprzedano zakonowi krzyżackiemu. W wyniku konfliktu mieszczan z administracją krzyżacką, podjęto starania o powrót do Polski, a w czasie wojny polsko-krzyżackiej w 1433 roku miasto otworzyło bramy dla wojsk polskiego lennika, księcia </a:t>
            </a:r>
            <a:r>
              <a:rPr lang="pl-PL" sz="2200" dirty="0" err="1" smtClean="0">
                <a:solidFill>
                  <a:schemeClr val="bg1"/>
                </a:solidFill>
                <a:latin typeface="Andalus" pitchFamily="18" charset="-78"/>
                <a:cs typeface="Andalus" pitchFamily="18" charset="-78"/>
              </a:rPr>
              <a:t>słubskiego</a:t>
            </a:r>
            <a:r>
              <a:rPr lang="pl-PL" sz="2200" dirty="0" smtClean="0">
                <a:solidFill>
                  <a:schemeClr val="bg1"/>
                </a:solidFill>
                <a:latin typeface="Andalus" pitchFamily="18" charset="-78"/>
                <a:cs typeface="Andalus" pitchFamily="18" charset="-78"/>
              </a:rPr>
              <a:t> Bogusława IX. Wtedy uznano władzę polską, oddając hołd królowi Władysławowi Jagielle, pozostając we władaniu polskim przez cztery lata. </a:t>
            </a:r>
          </a:p>
          <a:p>
            <a:r>
              <a:rPr lang="pl-PL" sz="2200" dirty="0" smtClean="0">
                <a:solidFill>
                  <a:schemeClr val="bg1"/>
                </a:solidFill>
                <a:latin typeface="Andalus" pitchFamily="18" charset="-78"/>
                <a:cs typeface="Andalus" pitchFamily="18" charset="-78"/>
              </a:rPr>
              <a:t>					     6</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0688" y="899592"/>
            <a:ext cx="5894412" cy="7416823"/>
          </a:xfrm>
        </p:spPr>
        <p:txBody>
          <a:bodyPr>
            <a:normAutofit/>
          </a:bodyPr>
          <a:lstStyle/>
          <a:p>
            <a:pPr algn="just">
              <a:buNone/>
            </a:pPr>
            <a:r>
              <a:rPr lang="pl-PL" sz="2200" dirty="0" smtClean="0">
                <a:solidFill>
                  <a:schemeClr val="bg1"/>
                </a:solidFill>
                <a:latin typeface="Andalus" pitchFamily="18" charset="-78"/>
                <a:cs typeface="Andalus" pitchFamily="18" charset="-78"/>
              </a:rPr>
              <a:t>	Na mocy ustaleń pokojowych z 1435 roku Choszczno miało wrócić w ręce Krzyżaków, jednak opóźniło się to z powodu sprzeciwu mieszkańców. W 1443 roku miały miejsce egzekucje mieszczan za bunt przeciw Krzyżakom. W 1454 roku, po wybuchu kolejnej wojny polsko-krzyżackiej, Krzyżacy sprzedali miasto z regionem Elektoratowi Brandenburgii w celi pozyskania środków na wojnę. </a:t>
            </a:r>
          </a:p>
          <a:p>
            <a:pPr algn="just">
              <a:buNone/>
            </a:pPr>
            <a:r>
              <a:rPr lang="pl-PL" sz="2200" dirty="0" smtClean="0">
                <a:solidFill>
                  <a:schemeClr val="bg1"/>
                </a:solidFill>
                <a:latin typeface="Andalus" pitchFamily="18" charset="-78"/>
                <a:cs typeface="Andalus" pitchFamily="18" charset="-78"/>
              </a:rPr>
              <a:t>	Miasto wielokrotnie było niszczone przez pożary. W pierwszej połowie XVII w. zaraza i wojna trzydziestoletnia wyludniły Choszczno.</a:t>
            </a:r>
            <a:endParaRPr lang="pl-PL" sz="2200" dirty="0">
              <a:solidFill>
                <a:schemeClr val="bg1"/>
              </a:solidFill>
              <a:latin typeface="Andalus" pitchFamily="18" charset="-78"/>
              <a:cs typeface="Andalus" pitchFamily="18" charset="-78"/>
            </a:endParaRPr>
          </a:p>
        </p:txBody>
      </p:sp>
      <p:pic>
        <p:nvPicPr>
          <p:cNvPr id="4" name="Obraz 3" descr="Panoramy_Choszczna_1000552_Fotopolska-Eu.jpg"/>
          <p:cNvPicPr>
            <a:picLocks noChangeAspect="1"/>
          </p:cNvPicPr>
          <p:nvPr/>
        </p:nvPicPr>
        <p:blipFill>
          <a:blip r:embed="rId2" cstate="print"/>
          <a:stretch>
            <a:fillRect/>
          </a:stretch>
        </p:blipFill>
        <p:spPr>
          <a:xfrm>
            <a:off x="980728" y="5436096"/>
            <a:ext cx="5400600" cy="2448272"/>
          </a:xfrm>
          <a:prstGeom prst="rect">
            <a:avLst/>
          </a:prstGeom>
        </p:spPr>
      </p:pic>
      <p:sp>
        <p:nvSpPr>
          <p:cNvPr id="5" name="pole tekstowe 4"/>
          <p:cNvSpPr txBox="1"/>
          <p:nvPr/>
        </p:nvSpPr>
        <p:spPr>
          <a:xfrm>
            <a:off x="1124744" y="7956376"/>
            <a:ext cx="5400600" cy="769441"/>
          </a:xfrm>
          <a:prstGeom prst="rect">
            <a:avLst/>
          </a:prstGeom>
          <a:noFill/>
        </p:spPr>
        <p:txBody>
          <a:bodyPr wrap="square" rtlCol="0">
            <a:spAutoFit/>
          </a:bodyPr>
          <a:lstStyle/>
          <a:p>
            <a:r>
              <a:rPr lang="pl-PL" sz="2200" b="1" dirty="0" smtClean="0">
                <a:solidFill>
                  <a:srgbClr val="19E7CE"/>
                </a:solidFill>
                <a:latin typeface="Andalus" pitchFamily="18" charset="-78"/>
                <a:cs typeface="Andalus" pitchFamily="18" charset="-78"/>
              </a:rPr>
              <a:t>Panorama Choszczna z 1652 roku.</a:t>
            </a:r>
          </a:p>
          <a:p>
            <a:r>
              <a:rPr lang="pl-PL" sz="2200" dirty="0" smtClean="0">
                <a:solidFill>
                  <a:schemeClr val="bg1"/>
                </a:solidFill>
                <a:latin typeface="Andalus" pitchFamily="18" charset="-78"/>
                <a:cs typeface="Andalus" pitchFamily="18" charset="-78"/>
              </a:rPr>
              <a:t>					     7</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8680" y="755577"/>
            <a:ext cx="5832648" cy="7412642"/>
          </a:xfrm>
        </p:spPr>
        <p:txBody>
          <a:bodyPr>
            <a:normAutofit/>
          </a:bodyPr>
          <a:lstStyle/>
          <a:p>
            <a:pPr algn="just">
              <a:buNone/>
            </a:pPr>
            <a:r>
              <a:rPr lang="pl-PL" sz="2200" dirty="0" smtClean="0">
                <a:solidFill>
                  <a:schemeClr val="bg1"/>
                </a:solidFill>
                <a:latin typeface="Andalus" pitchFamily="18" charset="-78"/>
                <a:cs typeface="Andalus" pitchFamily="18" charset="-78"/>
              </a:rPr>
              <a:t>	Niemieckie </a:t>
            </a:r>
            <a:r>
              <a:rPr lang="pl-PL" sz="2200" dirty="0" err="1" smtClean="0">
                <a:solidFill>
                  <a:schemeClr val="bg1"/>
                </a:solidFill>
                <a:latin typeface="Andalus" pitchFamily="18" charset="-78"/>
                <a:cs typeface="Andalus" pitchFamily="18" charset="-78"/>
              </a:rPr>
              <a:t>Arnswalde</a:t>
            </a:r>
            <a:r>
              <a:rPr lang="pl-PL" sz="2200" dirty="0" smtClean="0">
                <a:solidFill>
                  <a:schemeClr val="bg1"/>
                </a:solidFill>
                <a:latin typeface="Andalus" pitchFamily="18" charset="-78"/>
                <a:cs typeface="Andalus" pitchFamily="18" charset="-78"/>
              </a:rPr>
              <a:t> ( Choszczno) było przepięknym miastem. Zachowało się wiele fotografii z XIX i początku XX wieku. </a:t>
            </a:r>
            <a:endParaRPr lang="pl-PL" sz="2200" dirty="0">
              <a:solidFill>
                <a:schemeClr val="bg1"/>
              </a:solidFill>
              <a:latin typeface="Andalus" pitchFamily="18" charset="-78"/>
              <a:cs typeface="Andalus" pitchFamily="18" charset="-78"/>
            </a:endParaRPr>
          </a:p>
        </p:txBody>
      </p:sp>
      <p:pic>
        <p:nvPicPr>
          <p:cNvPr id="4" name="Obraz 3" descr="Pomnik-fontanna_Zniwiarka_981542_Fotopolska-Eu.jpg"/>
          <p:cNvPicPr>
            <a:picLocks noChangeAspect="1"/>
          </p:cNvPicPr>
          <p:nvPr/>
        </p:nvPicPr>
        <p:blipFill>
          <a:blip r:embed="rId2" cstate="print"/>
          <a:stretch>
            <a:fillRect/>
          </a:stretch>
        </p:blipFill>
        <p:spPr>
          <a:xfrm>
            <a:off x="4149080" y="1835696"/>
            <a:ext cx="2369534" cy="3491880"/>
          </a:xfrm>
          <a:prstGeom prst="rect">
            <a:avLst/>
          </a:prstGeom>
        </p:spPr>
      </p:pic>
      <p:pic>
        <p:nvPicPr>
          <p:cNvPr id="5" name="Obraz 4" descr="imagesZWLOUWTA.jpg"/>
          <p:cNvPicPr>
            <a:picLocks noChangeAspect="1"/>
          </p:cNvPicPr>
          <p:nvPr/>
        </p:nvPicPr>
        <p:blipFill>
          <a:blip r:embed="rId3" cstate="print"/>
          <a:stretch>
            <a:fillRect/>
          </a:stretch>
        </p:blipFill>
        <p:spPr>
          <a:xfrm>
            <a:off x="2276872" y="5436096"/>
            <a:ext cx="4131282" cy="2664297"/>
          </a:xfrm>
          <a:prstGeom prst="rect">
            <a:avLst/>
          </a:prstGeom>
        </p:spPr>
      </p:pic>
      <p:pic>
        <p:nvPicPr>
          <p:cNvPr id="6" name="Obraz 5" descr="34.png"/>
          <p:cNvPicPr>
            <a:picLocks noChangeAspect="1"/>
          </p:cNvPicPr>
          <p:nvPr/>
        </p:nvPicPr>
        <p:blipFill>
          <a:blip r:embed="rId4" cstate="print"/>
          <a:stretch>
            <a:fillRect/>
          </a:stretch>
        </p:blipFill>
        <p:spPr>
          <a:xfrm>
            <a:off x="1196752" y="2195736"/>
            <a:ext cx="2714625" cy="1685925"/>
          </a:xfrm>
          <a:prstGeom prst="rect">
            <a:avLst/>
          </a:prstGeom>
        </p:spPr>
      </p:pic>
      <p:sp>
        <p:nvSpPr>
          <p:cNvPr id="9" name="pole tekstowe 8"/>
          <p:cNvSpPr txBox="1"/>
          <p:nvPr/>
        </p:nvSpPr>
        <p:spPr>
          <a:xfrm>
            <a:off x="1196752" y="3995936"/>
            <a:ext cx="3240360" cy="1446550"/>
          </a:xfrm>
          <a:prstGeom prst="rect">
            <a:avLst/>
          </a:prstGeom>
          <a:noFill/>
        </p:spPr>
        <p:txBody>
          <a:bodyPr wrap="square" rtlCol="0">
            <a:spAutoFit/>
          </a:bodyPr>
          <a:lstStyle/>
          <a:p>
            <a:r>
              <a:rPr lang="pl-PL" sz="2200" b="1" dirty="0" smtClean="0">
                <a:solidFill>
                  <a:srgbClr val="FF0066"/>
                </a:solidFill>
                <a:latin typeface="Andalus" pitchFamily="18" charset="-78"/>
                <a:cs typeface="Andalus" pitchFamily="18" charset="-78"/>
              </a:rPr>
              <a:t>Nieistniejący pomnik na rynku Fontanna „Żniwiarka” fot. Z roku 1930-1944</a:t>
            </a:r>
            <a:r>
              <a:rPr lang="pl-PL" sz="2200" dirty="0" smtClean="0">
                <a:solidFill>
                  <a:schemeClr val="bg1"/>
                </a:solidFill>
                <a:latin typeface="Andalus" pitchFamily="18" charset="-78"/>
                <a:cs typeface="Andalus" pitchFamily="18" charset="-78"/>
              </a:rPr>
              <a:t>.</a:t>
            </a:r>
            <a:endParaRPr lang="pl-PL" sz="2200" dirty="0">
              <a:solidFill>
                <a:schemeClr val="bg1"/>
              </a:solidFill>
              <a:latin typeface="Andalus" pitchFamily="18" charset="-78"/>
              <a:cs typeface="Andalus" pitchFamily="18" charset="-78"/>
            </a:endParaRPr>
          </a:p>
        </p:txBody>
      </p:sp>
      <p:sp>
        <p:nvSpPr>
          <p:cNvPr id="11" name="pole tekstowe 10"/>
          <p:cNvSpPr txBox="1"/>
          <p:nvPr/>
        </p:nvSpPr>
        <p:spPr>
          <a:xfrm>
            <a:off x="1340768" y="8172400"/>
            <a:ext cx="5184576" cy="430887"/>
          </a:xfrm>
          <a:prstGeom prst="rect">
            <a:avLst/>
          </a:prstGeom>
          <a:noFill/>
        </p:spPr>
        <p:txBody>
          <a:bodyPr wrap="square" rtlCol="0">
            <a:spAutoFit/>
          </a:bodyPr>
          <a:lstStyle/>
          <a:p>
            <a:r>
              <a:rPr lang="pl-PL" sz="2200" dirty="0" smtClean="0">
                <a:solidFill>
                  <a:schemeClr val="bg1"/>
                </a:solidFill>
                <a:latin typeface="Andalus" pitchFamily="18" charset="-78"/>
                <a:cs typeface="Andalus" pitchFamily="18" charset="-78"/>
              </a:rPr>
              <a:t>					   8</a:t>
            </a:r>
            <a:endParaRPr lang="pl-PL" sz="2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1379</TotalTime>
  <Words>762</Words>
  <Application>Microsoft Office PowerPoint</Application>
  <PresentationFormat>Pokaz na ekranie (4:3)</PresentationFormat>
  <Paragraphs>183</Paragraphs>
  <Slides>55</Slides>
  <Notes>2</Notes>
  <HiddenSlides>0</HiddenSlides>
  <MMClips>0</MMClips>
  <ScaleCrop>false</ScaleCrop>
  <HeadingPairs>
    <vt:vector size="4" baseType="variant">
      <vt:variant>
        <vt:lpstr>Motyw</vt:lpstr>
      </vt:variant>
      <vt:variant>
        <vt:i4>1</vt:i4>
      </vt:variant>
      <vt:variant>
        <vt:lpstr>Tytuły slajdów</vt:lpstr>
      </vt:variant>
      <vt:variant>
        <vt:i4>55</vt:i4>
      </vt:variant>
    </vt:vector>
  </HeadingPairs>
  <TitlesOfParts>
    <vt:vector size="56" baseType="lpstr">
      <vt:lpstr>Motyw pakietu Office</vt:lpstr>
      <vt:lpstr>Choszczno –  moje miasto</vt:lpstr>
      <vt:lpstr>SPIS TREŚCI</vt:lpstr>
      <vt:lpstr>Wstęp</vt:lpstr>
      <vt:lpstr>Zarys historii Choszczna</vt:lpstr>
      <vt:lpstr>JJJJHHLLLLGGG</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Wybrane zabytki</vt:lpstr>
      <vt:lpstr>Slajd 21</vt:lpstr>
      <vt:lpstr>Slajd 22</vt:lpstr>
      <vt:lpstr>Slajd 23</vt:lpstr>
      <vt:lpstr>WODOCIĄGOWA WIEŻA CIŚNIEŃ Z 1903 ROKU</vt:lpstr>
      <vt:lpstr>SZPITAL – BUDYNEK Z POCZĄTKU XX WIEKU</vt:lpstr>
      <vt:lpstr>Slajd 26</vt:lpstr>
      <vt:lpstr>Osoby związane z miastem</vt:lpstr>
      <vt:lpstr>Slajd 28</vt:lpstr>
      <vt:lpstr>Slajd 29</vt:lpstr>
      <vt:lpstr>Slajd 30</vt:lpstr>
      <vt:lpstr>Slajd 31</vt:lpstr>
      <vt:lpstr>Longina Walesiak  - nestorka choszczeńskiej kultury i ruchu spółdzielczego, wychowawca kilku pokoleń lokalnych działaczy kultury, oświaty i administracji</vt:lpstr>
      <vt:lpstr>Slajd 33</vt:lpstr>
      <vt:lpstr>Slajd 34</vt:lpstr>
      <vt:lpstr>Slajd 35</vt:lpstr>
      <vt:lpstr>Maria Dąbrowska – polska powieściopisarka, eseistka, dramatopisarka, tłumaczka dzieł literatury duńskiej, angielskiej i rosyjskiej. Autorka tetralogii powieściowej „Noce i dnie” (1931-1934), za którą była nominowana do Nagrody Nobla w dziedzinie literatury w 1939, 1959, 1960 i 1965.</vt:lpstr>
      <vt:lpstr>Slajd 37</vt:lpstr>
      <vt:lpstr>Slajd 38</vt:lpstr>
      <vt:lpstr>Slajd 39</vt:lpstr>
      <vt:lpstr>Slajd 40</vt:lpstr>
      <vt:lpstr>Slajd 41</vt:lpstr>
      <vt:lpstr>Kiedyś i dziś</vt:lpstr>
      <vt:lpstr>Slajd 43</vt:lpstr>
      <vt:lpstr>Slajd 44</vt:lpstr>
      <vt:lpstr>Slajd 45</vt:lpstr>
      <vt:lpstr>Slajd 46</vt:lpstr>
      <vt:lpstr>Slajd 47</vt:lpstr>
      <vt:lpstr>Slajd 48</vt:lpstr>
      <vt:lpstr>Moje ulubione miejsca</vt:lpstr>
      <vt:lpstr>Slajd 50</vt:lpstr>
      <vt:lpstr>Slajd 51</vt:lpstr>
      <vt:lpstr>Slajd 52</vt:lpstr>
      <vt:lpstr>Zakończenie</vt:lpstr>
      <vt:lpstr>Slajd 54</vt:lpstr>
      <vt:lpstr>Bibliografia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Choszczno –  moje miasto</dc:title>
  <dc:creator>Monika</dc:creator>
  <cp:lastModifiedBy>Monika</cp:lastModifiedBy>
  <cp:revision>186</cp:revision>
  <dcterms:created xsi:type="dcterms:W3CDTF">2020-05-01T15:11:53Z</dcterms:created>
  <dcterms:modified xsi:type="dcterms:W3CDTF">2020-05-28T09:40:00Z</dcterms:modified>
</cp:coreProperties>
</file>